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73" r:id="rId3"/>
  </p:sldMasterIdLst>
  <p:notesMasterIdLst>
    <p:notesMasterId r:id="rId53"/>
  </p:notesMasterIdLst>
  <p:sldIdLst>
    <p:sldId id="256" r:id="rId4"/>
    <p:sldId id="257" r:id="rId5"/>
    <p:sldId id="296" r:id="rId6"/>
    <p:sldId id="289" r:id="rId7"/>
    <p:sldId id="290" r:id="rId8"/>
    <p:sldId id="306" r:id="rId9"/>
    <p:sldId id="307" r:id="rId10"/>
    <p:sldId id="297" r:id="rId11"/>
    <p:sldId id="259" r:id="rId12"/>
    <p:sldId id="286" r:id="rId13"/>
    <p:sldId id="278" r:id="rId14"/>
    <p:sldId id="298" r:id="rId15"/>
    <p:sldId id="277" r:id="rId16"/>
    <p:sldId id="276" r:id="rId17"/>
    <p:sldId id="265" r:id="rId18"/>
    <p:sldId id="279" r:id="rId19"/>
    <p:sldId id="299" r:id="rId20"/>
    <p:sldId id="308" r:id="rId21"/>
    <p:sldId id="268" r:id="rId22"/>
    <p:sldId id="285" r:id="rId23"/>
    <p:sldId id="303" r:id="rId24"/>
    <p:sldId id="295" r:id="rId25"/>
    <p:sldId id="301" r:id="rId26"/>
    <p:sldId id="292" r:id="rId27"/>
    <p:sldId id="309" r:id="rId28"/>
    <p:sldId id="287" r:id="rId29"/>
    <p:sldId id="288" r:id="rId30"/>
    <p:sldId id="275" r:id="rId31"/>
    <p:sldId id="280" r:id="rId32"/>
    <p:sldId id="300" r:id="rId33"/>
    <p:sldId id="261" r:id="rId34"/>
    <p:sldId id="267" r:id="rId35"/>
    <p:sldId id="304" r:id="rId36"/>
    <p:sldId id="302" r:id="rId37"/>
    <p:sldId id="266" r:id="rId38"/>
    <p:sldId id="293" r:id="rId39"/>
    <p:sldId id="274" r:id="rId40"/>
    <p:sldId id="269" r:id="rId41"/>
    <p:sldId id="264" r:id="rId42"/>
    <p:sldId id="305" r:id="rId43"/>
    <p:sldId id="263" r:id="rId44"/>
    <p:sldId id="291" r:id="rId45"/>
    <p:sldId id="270" r:id="rId46"/>
    <p:sldId id="262" r:id="rId47"/>
    <p:sldId id="281" r:id="rId48"/>
    <p:sldId id="282" r:id="rId49"/>
    <p:sldId id="283" r:id="rId50"/>
    <p:sldId id="284" r:id="rId51"/>
    <p:sldId id="260" r:id="rId5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FF"/>
    <a:srgbClr val="5EEC3C"/>
    <a:srgbClr val="FDFD9D"/>
    <a:srgbClr val="990099"/>
    <a:srgbClr val="00AACC"/>
    <a:srgbClr val="E50D79"/>
    <a:srgbClr val="CC0099"/>
    <a:srgbClr val="E2109C"/>
    <a:srgbClr val="FE9202"/>
    <a:srgbClr val="007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8" autoAdjust="0"/>
    <p:restoredTop sz="88889" autoAdjust="0"/>
  </p:normalViewPr>
  <p:slideViewPr>
    <p:cSldViewPr>
      <p:cViewPr varScale="1">
        <p:scale>
          <a:sx n="134" d="100"/>
          <a:sy n="134" d="100"/>
        </p:scale>
        <p:origin x="936" y="96"/>
      </p:cViewPr>
      <p:guideLst>
        <p:guide orient="horz" pos="1620"/>
        <p:guide pos="2880"/>
      </p:guideLst>
    </p:cSldViewPr>
  </p:slideViewPr>
  <p:outlineViewPr>
    <p:cViewPr>
      <p:scale>
        <a:sx n="33" d="100"/>
        <a:sy n="33" d="100"/>
      </p:scale>
      <p:origin x="0" y="-28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eg>
</file>

<file path=ppt/media/image23.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12/2/2021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1</a:t>
            </a:fld>
            <a:endParaRPr lang="en-US"/>
          </a:p>
        </p:txBody>
      </p:sp>
    </p:spTree>
    <p:extLst>
      <p:ext uri="{BB962C8B-B14F-4D97-AF65-F5344CB8AC3E}">
        <p14:creationId xmlns:p14="http://schemas.microsoft.com/office/powerpoint/2010/main" val="10874993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Class definition will have a function for creating the objects (more later) , and also separate functions for each on, off</a:t>
            </a:r>
          </a:p>
          <a:p>
            <a:r>
              <a:rPr lang="en-US" dirty="0"/>
              <a:t>On and Off do not make a compelling case but were working up to that.</a:t>
            </a:r>
          </a:p>
        </p:txBody>
      </p:sp>
      <p:sp>
        <p:nvSpPr>
          <p:cNvPr id="4" name="Slide Number Placeholder 3"/>
          <p:cNvSpPr>
            <a:spLocks noGrp="1"/>
          </p:cNvSpPr>
          <p:nvPr>
            <p:ph type="sldNum" sz="quarter" idx="5"/>
          </p:nvPr>
        </p:nvSpPr>
        <p:spPr/>
        <p:txBody>
          <a:bodyPr/>
          <a:lstStyle/>
          <a:p>
            <a:fld id="{AF533E96-F078-4B3D-A8F4-F1AF21EBC357}" type="slidenum">
              <a:rPr lang="en-US" smtClean="0"/>
              <a:t>15</a:t>
            </a:fld>
            <a:endParaRPr lang="en-US"/>
          </a:p>
        </p:txBody>
      </p:sp>
    </p:spTree>
    <p:extLst>
      <p:ext uri="{BB962C8B-B14F-4D97-AF65-F5344CB8AC3E}">
        <p14:creationId xmlns:p14="http://schemas.microsoft.com/office/powerpoint/2010/main" val="560362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Picture hardly changes.</a:t>
            </a:r>
          </a:p>
        </p:txBody>
      </p:sp>
      <p:sp>
        <p:nvSpPr>
          <p:cNvPr id="4" name="Slide Number Placeholder 3"/>
          <p:cNvSpPr>
            <a:spLocks noGrp="1"/>
          </p:cNvSpPr>
          <p:nvPr>
            <p:ph type="sldNum" sz="quarter" idx="5"/>
          </p:nvPr>
        </p:nvSpPr>
        <p:spPr/>
        <p:txBody>
          <a:bodyPr/>
          <a:lstStyle/>
          <a:p>
            <a:fld id="{AF533E96-F078-4B3D-A8F4-F1AF21EBC357}" type="slidenum">
              <a:rPr lang="en-US" smtClean="0"/>
              <a:t>16</a:t>
            </a:fld>
            <a:endParaRPr lang="en-US"/>
          </a:p>
        </p:txBody>
      </p:sp>
    </p:spTree>
    <p:extLst>
      <p:ext uri="{BB962C8B-B14F-4D97-AF65-F5344CB8AC3E}">
        <p14:creationId xmlns:p14="http://schemas.microsoft.com/office/powerpoint/2010/main" val="13385174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This is about using the class …. Not writing the class definition. (We will cover that later)</a:t>
            </a:r>
          </a:p>
          <a:p>
            <a:r>
              <a:rPr lang="en-US" sz="1200" dirty="0">
                <a:solidFill>
                  <a:schemeClr val="bg1"/>
                </a:solidFill>
              </a:rPr>
              <a:t>Note the definition is written as "LED2 myLed1 = LED2(13);“ which makes it easier to see the relationship with definition of a normal variable like "int pin = 13;"</a:t>
            </a:r>
          </a:p>
          <a:p>
            <a:r>
              <a:rPr lang="en-US" sz="1200" dirty="0">
                <a:solidFill>
                  <a:schemeClr val="bg1"/>
                </a:solidFill>
              </a:rPr>
              <a:t>Here is where it is useful to think of LED2 as a type.</a:t>
            </a:r>
          </a:p>
        </p:txBody>
      </p:sp>
      <p:sp>
        <p:nvSpPr>
          <p:cNvPr id="4" name="Slide Number Placeholder 3"/>
          <p:cNvSpPr>
            <a:spLocks noGrp="1"/>
          </p:cNvSpPr>
          <p:nvPr>
            <p:ph type="sldNum" sz="quarter" idx="5"/>
          </p:nvPr>
        </p:nvSpPr>
        <p:spPr/>
        <p:txBody>
          <a:bodyPr/>
          <a:lstStyle/>
          <a:p>
            <a:fld id="{AF533E96-F078-4B3D-A8F4-F1AF21EBC357}" type="slidenum">
              <a:rPr lang="en-US" smtClean="0"/>
              <a:t>18</a:t>
            </a:fld>
            <a:endParaRPr lang="en-US"/>
          </a:p>
        </p:txBody>
      </p:sp>
    </p:spTree>
    <p:extLst>
      <p:ext uri="{BB962C8B-B14F-4D97-AF65-F5344CB8AC3E}">
        <p14:creationId xmlns:p14="http://schemas.microsoft.com/office/powerpoint/2010/main" val="12251065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19</a:t>
            </a:fld>
            <a:endParaRPr lang="en-US"/>
          </a:p>
        </p:txBody>
      </p:sp>
    </p:spTree>
    <p:extLst>
      <p:ext uri="{BB962C8B-B14F-4D97-AF65-F5344CB8AC3E}">
        <p14:creationId xmlns:p14="http://schemas.microsoft.com/office/powerpoint/2010/main" val="34649352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point – every time we call the constructor a ‘new’ object is created and all of the internal class variables for one object are separate from any other object of same class. </a:t>
            </a:r>
          </a:p>
          <a:p>
            <a:r>
              <a:rPr lang="en-US" dirty="0"/>
              <a:t>Explain my naming convention – private variables inside the class have the leading underscore. In this case it is trivial … but sometimes we might do validity checking before saving it.</a:t>
            </a:r>
          </a:p>
          <a:p>
            <a:r>
              <a:rPr lang="en-US" dirty="0"/>
              <a:t>I hope people are underwhelmed with this … the constructor is setting some internal values and the pinMode. We are not actually setting the output (yet).</a:t>
            </a:r>
          </a:p>
          <a:p>
            <a:r>
              <a:rPr lang="en-US" sz="1200" dirty="0">
                <a:solidFill>
                  <a:schemeClr val="bg1"/>
                </a:solidFill>
              </a:rPr>
              <a:t>Note the definition is written as "LED2 myLed1 = LED2(13);“</a:t>
            </a:r>
          </a:p>
          <a:p>
            <a:r>
              <a:rPr lang="en-US" sz="1200" dirty="0">
                <a:solidFill>
                  <a:schemeClr val="bg1"/>
                </a:solidFill>
              </a:rPr>
              <a:t>This makes it easier to see the relationship with definition of a normal variable like "int pin = 13;" that the audience are familiar with.</a:t>
            </a:r>
          </a:p>
          <a:p>
            <a:r>
              <a:rPr lang="en-US" sz="1200" dirty="0">
                <a:solidFill>
                  <a:schemeClr val="bg1"/>
                </a:solidFill>
              </a:rPr>
              <a:t>Here is where it is useful to think of LED2 as a type (mentioned in (2) above.) </a:t>
            </a:r>
          </a:p>
          <a:p>
            <a:r>
              <a:rPr lang="en-US" sz="1200" dirty="0">
                <a:solidFill>
                  <a:schemeClr val="bg1"/>
                </a:solidFill>
              </a:rPr>
              <a:t>"LED2 myLed1(13);" does the same thing (generates the same code) but the assignment is not explicitly shown. </a:t>
            </a:r>
          </a:p>
          <a:p>
            <a:r>
              <a:rPr lang="en-US" sz="1200" dirty="0">
                <a:solidFill>
                  <a:schemeClr val="bg1"/>
                </a:solidFill>
              </a:rPr>
              <a:t>The double colon is called the ‘scope resolution’ operator. Here it is saying the function Led2(byte pin) is within the scope of the class Led2.  </a:t>
            </a:r>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20</a:t>
            </a:fld>
            <a:endParaRPr lang="en-US"/>
          </a:p>
        </p:txBody>
      </p:sp>
    </p:spTree>
    <p:extLst>
      <p:ext uri="{BB962C8B-B14F-4D97-AF65-F5344CB8AC3E}">
        <p14:creationId xmlns:p14="http://schemas.microsoft.com/office/powerpoint/2010/main" val="38032552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hope people are underwhelmed with this … the on property is setting internal values but not actually doing anything to the LED output.</a:t>
            </a:r>
          </a:p>
        </p:txBody>
      </p:sp>
      <p:sp>
        <p:nvSpPr>
          <p:cNvPr id="4" name="Slide Number Placeholder 3"/>
          <p:cNvSpPr>
            <a:spLocks noGrp="1"/>
          </p:cNvSpPr>
          <p:nvPr>
            <p:ph type="sldNum" sz="quarter" idx="5"/>
          </p:nvPr>
        </p:nvSpPr>
        <p:spPr/>
        <p:txBody>
          <a:bodyPr/>
          <a:lstStyle/>
          <a:p>
            <a:fld id="{AF533E96-F078-4B3D-A8F4-F1AF21EBC357}" type="slidenum">
              <a:rPr lang="en-US" smtClean="0"/>
              <a:t>21</a:t>
            </a:fld>
            <a:endParaRPr lang="en-US"/>
          </a:p>
        </p:txBody>
      </p:sp>
    </p:spTree>
    <p:extLst>
      <p:ext uri="{BB962C8B-B14F-4D97-AF65-F5344CB8AC3E}">
        <p14:creationId xmlns:p14="http://schemas.microsoft.com/office/powerpoint/2010/main" val="8388983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6A34525-BC6F-4365-82B7-767939DA7206}"/>
              </a:ext>
            </a:extLst>
          </p:cNvPr>
          <p:cNvSpPr>
            <a:spLocks noGrp="1" noChangeArrowheads="1"/>
          </p:cNvSpPr>
          <p:nvPr>
            <p:ph type="sldNum" sz="quarter" idx="5"/>
          </p:nvPr>
        </p:nvSpPr>
        <p:spPr>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0BC48C6F-0679-4F34-9BAB-2E9C6BC5AE65}"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22</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8194" name="Rectangle 2">
            <a:extLst>
              <a:ext uri="{FF2B5EF4-FFF2-40B4-BE49-F238E27FC236}">
                <a16:creationId xmlns:a16="http://schemas.microsoft.com/office/drawing/2014/main" id="{3F16077D-EBCC-4E0D-B42A-2D55AB9C7704}"/>
              </a:ext>
            </a:extLst>
          </p:cNvPr>
          <p:cNvSpPr>
            <a:spLocks noGrp="1" noRot="1" noChangeAspect="1" noChangeArrowheads="1" noTextEdit="1"/>
          </p:cNvSpPr>
          <p:nvPr>
            <p:ph type="sldImg"/>
          </p:nvPr>
        </p:nvSpPr>
        <p:spPr>
          <a:ln/>
        </p:spPr>
      </p:sp>
      <p:sp>
        <p:nvSpPr>
          <p:cNvPr id="8195" name="Rectangle 3">
            <a:extLst>
              <a:ext uri="{FF2B5EF4-FFF2-40B4-BE49-F238E27FC236}">
                <a16:creationId xmlns:a16="http://schemas.microsoft.com/office/drawing/2014/main" id="{8BC3555A-CF02-4F7B-84B1-3E6D50636692}"/>
              </a:ext>
            </a:extLst>
          </p:cNvPr>
          <p:cNvSpPr>
            <a:spLocks noGrp="1" noChangeArrowheads="1"/>
          </p:cNvSpPr>
          <p:nvPr>
            <p:ph type="body" idx="1"/>
          </p:nvPr>
        </p:nvSpPr>
        <p:spPr/>
        <p:txBody>
          <a:bodyPr/>
          <a:lstStyle/>
          <a:p>
            <a:pPr marL="228600" indent="-228600">
              <a:lnSpc>
                <a:spcPct val="80000"/>
              </a:lnSpc>
            </a:pPr>
            <a:r>
              <a:rPr lang="en-US" altLang="en-US" sz="1000" b="1" dirty="0"/>
              <a:t>Using this PowerPoint break timer</a:t>
            </a:r>
          </a:p>
          <a:p>
            <a:pPr marL="228600" indent="-228600">
              <a:lnSpc>
                <a:spcPct val="80000"/>
              </a:lnSpc>
            </a:pPr>
            <a:endParaRPr lang="en-US" altLang="en-US" sz="1000" b="1" dirty="0"/>
          </a:p>
          <a:p>
            <a:pPr marL="228600" indent="-228600">
              <a:lnSpc>
                <a:spcPct val="80000"/>
              </a:lnSpc>
            </a:pPr>
            <a:r>
              <a:rPr lang="en-US" altLang="en-US" sz="1000" dirty="0"/>
              <a:t>This PowerPoint slide uses images, custom animation, and timing to provide a countdown timer that you can use in any presentation. When you open the template, you’ll notice that the timer is set at 00:00. However, when you start the slide show, the timer will start at the correct time and count down by 1-minute intervals until it gets to 1 minute. At that point, it will count down in two 30-seconds intervals to 00:00.</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Within libraries subfolders are OK. I put my class stuff all in “</a:t>
            </a:r>
            <a:r>
              <a:rPr lang="en-US" dirty="0" err="1"/>
              <a:t>MyClassLibrary</a:t>
            </a:r>
            <a:r>
              <a:rPr lang="en-US" dirty="0"/>
              <a:t>”</a:t>
            </a:r>
          </a:p>
        </p:txBody>
      </p:sp>
      <p:sp>
        <p:nvSpPr>
          <p:cNvPr id="4" name="Slide Number Placeholder 3"/>
          <p:cNvSpPr>
            <a:spLocks noGrp="1"/>
          </p:cNvSpPr>
          <p:nvPr>
            <p:ph type="sldNum" sz="quarter" idx="5"/>
          </p:nvPr>
        </p:nvSpPr>
        <p:spPr/>
        <p:txBody>
          <a:bodyPr/>
          <a:lstStyle/>
          <a:p>
            <a:fld id="{AF533E96-F078-4B3D-A8F4-F1AF21EBC357}" type="slidenum">
              <a:rPr lang="en-US" smtClean="0"/>
              <a:t>25</a:t>
            </a:fld>
            <a:endParaRPr lang="en-US"/>
          </a:p>
        </p:txBody>
      </p:sp>
    </p:spTree>
    <p:extLst>
      <p:ext uri="{BB962C8B-B14F-4D97-AF65-F5344CB8AC3E}">
        <p14:creationId xmlns:p14="http://schemas.microsoft.com/office/powerpoint/2010/main" val="38053630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simplicity and to fit the page some lines have been snipped out.</a:t>
            </a:r>
          </a:p>
          <a:p>
            <a:r>
              <a:rPr lang="en-US" dirty="0"/>
              <a:t>For the complete solution go to the GitHub page.</a:t>
            </a:r>
          </a:p>
        </p:txBody>
      </p:sp>
      <p:sp>
        <p:nvSpPr>
          <p:cNvPr id="4" name="Slide Number Placeholder 3"/>
          <p:cNvSpPr>
            <a:spLocks noGrp="1"/>
          </p:cNvSpPr>
          <p:nvPr>
            <p:ph type="sldNum" sz="quarter" idx="5"/>
          </p:nvPr>
        </p:nvSpPr>
        <p:spPr/>
        <p:txBody>
          <a:bodyPr/>
          <a:lstStyle/>
          <a:p>
            <a:fld id="{AF533E96-F078-4B3D-A8F4-F1AF21EBC357}" type="slidenum">
              <a:rPr lang="en-US" smtClean="0"/>
              <a:t>26</a:t>
            </a:fld>
            <a:endParaRPr lang="en-US"/>
          </a:p>
        </p:txBody>
      </p:sp>
    </p:spTree>
    <p:extLst>
      <p:ext uri="{BB962C8B-B14F-4D97-AF65-F5344CB8AC3E}">
        <p14:creationId xmlns:p14="http://schemas.microsoft.com/office/powerpoint/2010/main" val="18028176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public functions are what the outside world (</a:t>
            </a:r>
            <a:r>
              <a:rPr lang="en-US" dirty="0" err="1"/>
              <a:t>ie</a:t>
            </a:r>
            <a:r>
              <a:rPr lang="en-US" dirty="0"/>
              <a:t> your main program) sees.</a:t>
            </a:r>
          </a:p>
          <a:p>
            <a:r>
              <a:rPr lang="en-US" dirty="0"/>
              <a:t>All of the internal code is hidden complexity.</a:t>
            </a:r>
          </a:p>
          <a:p>
            <a:r>
              <a:rPr lang="en-US" dirty="0"/>
              <a:t>The term member is used to indicate that these items are part of the class definition and not normal everyday code. A member variable or a member function is inside the shoe box.</a:t>
            </a:r>
          </a:p>
          <a:p>
            <a:r>
              <a:rPr lang="en-US" dirty="0"/>
              <a:t>Most of the methods (or functions if you prefer) just get or set internal variables. In quick and get out.</a:t>
            </a:r>
          </a:p>
          <a:p>
            <a:r>
              <a:rPr lang="en-US" dirty="0"/>
              <a:t>The update method reads and acts on the internal variables … typically it is doing most of the work.  </a:t>
            </a:r>
          </a:p>
        </p:txBody>
      </p:sp>
      <p:sp>
        <p:nvSpPr>
          <p:cNvPr id="4" name="Slide Number Placeholder 3"/>
          <p:cNvSpPr>
            <a:spLocks noGrp="1"/>
          </p:cNvSpPr>
          <p:nvPr>
            <p:ph type="sldNum" sz="quarter" idx="5"/>
          </p:nvPr>
        </p:nvSpPr>
        <p:spPr/>
        <p:txBody>
          <a:bodyPr/>
          <a:lstStyle/>
          <a:p>
            <a:fld id="{AF533E96-F078-4B3D-A8F4-F1AF21EBC357}" type="slidenum">
              <a:rPr lang="en-US" smtClean="0"/>
              <a:t>27</a:t>
            </a:fld>
            <a:endParaRPr lang="en-US"/>
          </a:p>
        </p:txBody>
      </p:sp>
    </p:spTree>
    <p:extLst>
      <p:ext uri="{BB962C8B-B14F-4D97-AF65-F5344CB8AC3E}">
        <p14:creationId xmlns:p14="http://schemas.microsoft.com/office/powerpoint/2010/main" val="926735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Introduce Self!</a:t>
            </a:r>
          </a:p>
          <a:p>
            <a:r>
              <a:rPr lang="en-US" dirty="0"/>
              <a:t>Classes are a fundamental part of Object Oriented Programming.</a:t>
            </a:r>
          </a:p>
          <a:p>
            <a:r>
              <a:rPr lang="en-US" dirty="0"/>
              <a:t>Over the course of this talk we will be building on some concepts introduced previously.</a:t>
            </a:r>
          </a:p>
          <a:p>
            <a:r>
              <a:rPr lang="en-US" dirty="0"/>
              <a:t>There will be some learning of course .. But the main objective here is to inspire you to with your Arduino Programming.</a:t>
            </a:r>
          </a:p>
          <a:p>
            <a:r>
              <a:rPr lang="en-US" dirty="0"/>
              <a:t>Review Agenda </a:t>
            </a:r>
          </a:p>
        </p:txBody>
      </p:sp>
      <p:sp>
        <p:nvSpPr>
          <p:cNvPr id="4" name="Slide Number Placeholder 3"/>
          <p:cNvSpPr>
            <a:spLocks noGrp="1"/>
          </p:cNvSpPr>
          <p:nvPr>
            <p:ph type="sldNum" sz="quarter" idx="5"/>
          </p:nvPr>
        </p:nvSpPr>
        <p:spPr/>
        <p:txBody>
          <a:bodyPr/>
          <a:lstStyle/>
          <a:p>
            <a:fld id="{AF533E96-F078-4B3D-A8F4-F1AF21EBC357}" type="slidenum">
              <a:rPr lang="en-US" smtClean="0"/>
              <a:t>2</a:t>
            </a:fld>
            <a:endParaRPr lang="en-US"/>
          </a:p>
        </p:txBody>
      </p:sp>
    </p:spTree>
    <p:extLst>
      <p:ext uri="{BB962C8B-B14F-4D97-AF65-F5344CB8AC3E}">
        <p14:creationId xmlns:p14="http://schemas.microsoft.com/office/powerpoint/2010/main" val="36468958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29</a:t>
            </a:fld>
            <a:endParaRPr lang="en-US"/>
          </a:p>
        </p:txBody>
      </p:sp>
    </p:spTree>
    <p:extLst>
      <p:ext uri="{BB962C8B-B14F-4D97-AF65-F5344CB8AC3E}">
        <p14:creationId xmlns:p14="http://schemas.microsoft.com/office/powerpoint/2010/main" val="11286299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31</a:t>
            </a:fld>
            <a:endParaRPr lang="en-US"/>
          </a:p>
        </p:txBody>
      </p:sp>
    </p:spTree>
    <p:extLst>
      <p:ext uri="{BB962C8B-B14F-4D97-AF65-F5344CB8AC3E}">
        <p14:creationId xmlns:p14="http://schemas.microsoft.com/office/powerpoint/2010/main" val="29180442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32</a:t>
            </a:fld>
            <a:endParaRPr lang="en-US"/>
          </a:p>
        </p:txBody>
      </p:sp>
    </p:spTree>
    <p:extLst>
      <p:ext uri="{BB962C8B-B14F-4D97-AF65-F5344CB8AC3E}">
        <p14:creationId xmlns:p14="http://schemas.microsoft.com/office/powerpoint/2010/main" val="42370628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6A34525-BC6F-4365-82B7-767939DA7206}"/>
              </a:ext>
            </a:extLst>
          </p:cNvPr>
          <p:cNvSpPr>
            <a:spLocks noGrp="1" noChangeArrowheads="1"/>
          </p:cNvSpPr>
          <p:nvPr>
            <p:ph type="sldNum" sz="quarter" idx="5"/>
          </p:nvPr>
        </p:nvSpPr>
        <p:spPr>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0BC48C6F-0679-4F34-9BAB-2E9C6BC5AE65}"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33</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8194" name="Rectangle 2">
            <a:extLst>
              <a:ext uri="{FF2B5EF4-FFF2-40B4-BE49-F238E27FC236}">
                <a16:creationId xmlns:a16="http://schemas.microsoft.com/office/drawing/2014/main" id="{3F16077D-EBCC-4E0D-B42A-2D55AB9C7704}"/>
              </a:ext>
            </a:extLst>
          </p:cNvPr>
          <p:cNvSpPr>
            <a:spLocks noGrp="1" noRot="1" noChangeAspect="1" noChangeArrowheads="1" noTextEdit="1"/>
          </p:cNvSpPr>
          <p:nvPr>
            <p:ph type="sldImg"/>
          </p:nvPr>
        </p:nvSpPr>
        <p:spPr>
          <a:ln/>
        </p:spPr>
      </p:sp>
      <p:sp>
        <p:nvSpPr>
          <p:cNvPr id="8195" name="Rectangle 3">
            <a:extLst>
              <a:ext uri="{FF2B5EF4-FFF2-40B4-BE49-F238E27FC236}">
                <a16:creationId xmlns:a16="http://schemas.microsoft.com/office/drawing/2014/main" id="{8BC3555A-CF02-4F7B-84B1-3E6D50636692}"/>
              </a:ext>
            </a:extLst>
          </p:cNvPr>
          <p:cNvSpPr>
            <a:spLocks noGrp="1" noChangeArrowheads="1"/>
          </p:cNvSpPr>
          <p:nvPr>
            <p:ph type="body" idx="1"/>
          </p:nvPr>
        </p:nvSpPr>
        <p:spPr/>
        <p:txBody>
          <a:bodyPr/>
          <a:lstStyle/>
          <a:p>
            <a:pPr marL="228600" indent="-228600">
              <a:lnSpc>
                <a:spcPct val="80000"/>
              </a:lnSpc>
            </a:pPr>
            <a:r>
              <a:rPr lang="en-US" altLang="en-US" sz="1000" b="1" dirty="0"/>
              <a:t>Using this PowerPoint break timer</a:t>
            </a:r>
          </a:p>
          <a:p>
            <a:pPr marL="228600" indent="-228600">
              <a:lnSpc>
                <a:spcPct val="80000"/>
              </a:lnSpc>
            </a:pPr>
            <a:endParaRPr lang="en-US" altLang="en-US" sz="1000" b="1" dirty="0"/>
          </a:p>
          <a:p>
            <a:pPr marL="228600" indent="-228600">
              <a:lnSpc>
                <a:spcPct val="80000"/>
              </a:lnSpc>
            </a:pPr>
            <a:r>
              <a:rPr lang="en-US" altLang="en-US" sz="1000" dirty="0"/>
              <a:t>This PowerPoint slide uses images, custom animation, and timing to provide a countdown timer that you can use in any presentation. When you open the template, you’ll notice that the timer is set at 00:00. However, when you start the slide show, the timer will start at the correct time and count down by 1-minute intervals until it gets to 1 minute. At that point, it will count down in two 30-seconds intervals to 00:00.</a:t>
            </a:r>
          </a:p>
          <a:p>
            <a:pPr marL="228600" indent="-228600">
              <a:lnSpc>
                <a:spcPct val="80000"/>
              </a:lnSpc>
            </a:pPr>
            <a:endParaRPr lang="en-US" altLang="en-US" sz="1000" dirty="0"/>
          </a:p>
        </p:txBody>
      </p:sp>
    </p:spTree>
    <p:extLst>
      <p:ext uri="{BB962C8B-B14F-4D97-AF65-F5344CB8AC3E}">
        <p14:creationId xmlns:p14="http://schemas.microsoft.com/office/powerpoint/2010/main" val="35680547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35</a:t>
            </a:fld>
            <a:endParaRPr lang="en-US"/>
          </a:p>
        </p:txBody>
      </p:sp>
    </p:spTree>
    <p:extLst>
      <p:ext uri="{BB962C8B-B14F-4D97-AF65-F5344CB8AC3E}">
        <p14:creationId xmlns:p14="http://schemas.microsoft.com/office/powerpoint/2010/main" val="39684144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Share screen show code … load code   wink over to second camera describe what people are seeing.</a:t>
            </a:r>
          </a:p>
          <a:p>
            <a:r>
              <a:rPr lang="en-US" dirty="0"/>
              <a:t>Change timing and show effect. Pause for discussion.</a:t>
            </a:r>
          </a:p>
          <a:p>
            <a:r>
              <a:rPr lang="en-US" dirty="0"/>
              <a:t>Look into class code – discuss how it works.</a:t>
            </a:r>
          </a:p>
          <a:p>
            <a:r>
              <a:rPr lang="en-US" dirty="0"/>
              <a:t>Move to </a:t>
            </a:r>
            <a:r>
              <a:rPr lang="en-US"/>
              <a:t>next example.</a:t>
            </a:r>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36</a:t>
            </a:fld>
            <a:endParaRPr lang="en-US"/>
          </a:p>
        </p:txBody>
      </p:sp>
    </p:spTree>
    <p:extLst>
      <p:ext uri="{BB962C8B-B14F-4D97-AF65-F5344CB8AC3E}">
        <p14:creationId xmlns:p14="http://schemas.microsoft.com/office/powerpoint/2010/main" val="6732231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37</a:t>
            </a:fld>
            <a:endParaRPr lang="en-US"/>
          </a:p>
        </p:txBody>
      </p:sp>
    </p:spTree>
    <p:extLst>
      <p:ext uri="{BB962C8B-B14F-4D97-AF65-F5344CB8AC3E}">
        <p14:creationId xmlns:p14="http://schemas.microsoft.com/office/powerpoint/2010/main" val="20853915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t>39</a:t>
            </a:fld>
            <a:endParaRPr lang="en-US"/>
          </a:p>
        </p:txBody>
      </p:sp>
    </p:spTree>
    <p:extLst>
      <p:ext uri="{BB962C8B-B14F-4D97-AF65-F5344CB8AC3E}">
        <p14:creationId xmlns:p14="http://schemas.microsoft.com/office/powerpoint/2010/main" val="9446128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42</a:t>
            </a:fld>
            <a:endParaRPr lang="en-US"/>
          </a:p>
        </p:txBody>
      </p:sp>
    </p:spTree>
    <p:extLst>
      <p:ext uri="{BB962C8B-B14F-4D97-AF65-F5344CB8AC3E}">
        <p14:creationId xmlns:p14="http://schemas.microsoft.com/office/powerpoint/2010/main" val="26738878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43</a:t>
            </a:fld>
            <a:endParaRPr lang="en-US"/>
          </a:p>
        </p:txBody>
      </p:sp>
    </p:spTree>
    <p:extLst>
      <p:ext uri="{BB962C8B-B14F-4D97-AF65-F5344CB8AC3E}">
        <p14:creationId xmlns:p14="http://schemas.microsoft.com/office/powerpoint/2010/main" val="4073683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people that this can be about modelling on railways. </a:t>
            </a:r>
          </a:p>
          <a:p>
            <a:r>
              <a:rPr lang="en-US" dirty="0"/>
              <a:t>It is not just deep in the weeds Arduino programming.</a:t>
            </a:r>
          </a:p>
        </p:txBody>
      </p:sp>
      <p:sp>
        <p:nvSpPr>
          <p:cNvPr id="4" name="Slide Number Placeholder 3"/>
          <p:cNvSpPr>
            <a:spLocks noGrp="1"/>
          </p:cNvSpPr>
          <p:nvPr>
            <p:ph type="sldNum" sz="quarter" idx="5"/>
          </p:nvPr>
        </p:nvSpPr>
        <p:spPr/>
        <p:txBody>
          <a:bodyPr/>
          <a:lstStyle/>
          <a:p>
            <a:fld id="{AF533E96-F078-4B3D-A8F4-F1AF21EBC357}" type="slidenum">
              <a:rPr lang="en-US" smtClean="0"/>
              <a:t>4</a:t>
            </a:fld>
            <a:endParaRPr lang="en-US"/>
          </a:p>
        </p:txBody>
      </p:sp>
    </p:spTree>
    <p:extLst>
      <p:ext uri="{BB962C8B-B14F-4D97-AF65-F5344CB8AC3E}">
        <p14:creationId xmlns:p14="http://schemas.microsoft.com/office/powerpoint/2010/main" val="3999725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350B06-B074-48FC-8CFD-53D2CD8FB95F}" type="slidenum">
              <a:rPr lang="en-US" smtClean="0"/>
              <a:t>49</a:t>
            </a:fld>
            <a:endParaRPr lang="en-US"/>
          </a:p>
        </p:txBody>
      </p:sp>
    </p:spTree>
    <p:extLst>
      <p:ext uri="{BB962C8B-B14F-4D97-AF65-F5344CB8AC3E}">
        <p14:creationId xmlns:p14="http://schemas.microsoft.com/office/powerpoint/2010/main" val="1284596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User interface – 5 buttons .. One speed control potentiometer one LCD screen (6 data regions) showing 6 different status items, and 3 LED’s for when turntable bridge is in a specific position.</a:t>
            </a:r>
          </a:p>
          <a:p>
            <a:r>
              <a:rPr lang="en-US" dirty="0"/>
              <a:t>Other Inputs – 3 HALL effect sensors on outside of turntable well … detect micro magnets attached to bridge as it rotates.</a:t>
            </a:r>
          </a:p>
          <a:p>
            <a:r>
              <a:rPr lang="en-US" dirty="0"/>
              <a:t>Other outputs – DC motor control direction and speed control.</a:t>
            </a:r>
          </a:p>
          <a:p>
            <a:r>
              <a:rPr lang="en-US" dirty="0"/>
              <a:t>Logic – depending on button press move in the correct direction until hall effect sensor is detected.</a:t>
            </a:r>
          </a:p>
          <a:p>
            <a:r>
              <a:rPr lang="en-US" dirty="0"/>
              <a:t>All controlled by one Arduino NANO</a:t>
            </a:r>
          </a:p>
        </p:txBody>
      </p:sp>
      <p:sp>
        <p:nvSpPr>
          <p:cNvPr id="4" name="Slide Number Placeholder 3"/>
          <p:cNvSpPr>
            <a:spLocks noGrp="1"/>
          </p:cNvSpPr>
          <p:nvPr>
            <p:ph type="sldNum" sz="quarter" idx="5"/>
          </p:nvPr>
        </p:nvSpPr>
        <p:spPr/>
        <p:txBody>
          <a:bodyPr/>
          <a:lstStyle/>
          <a:p>
            <a:fld id="{AF533E96-F078-4B3D-A8F4-F1AF21EBC357}" type="slidenum">
              <a:rPr lang="en-US" smtClean="0"/>
              <a:t>5</a:t>
            </a:fld>
            <a:endParaRPr lang="en-US"/>
          </a:p>
        </p:txBody>
      </p:sp>
    </p:spTree>
    <p:extLst>
      <p:ext uri="{BB962C8B-B14F-4D97-AF65-F5344CB8AC3E}">
        <p14:creationId xmlns:p14="http://schemas.microsoft.com/office/powerpoint/2010/main" val="1631638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Fundamentals to build on</a:t>
            </a:r>
          </a:p>
          <a:p>
            <a:r>
              <a:rPr lang="en-US" dirty="0"/>
              <a:t>When we talk about a variable Type … know what that is referring to.</a:t>
            </a:r>
          </a:p>
        </p:txBody>
      </p:sp>
      <p:sp>
        <p:nvSpPr>
          <p:cNvPr id="4" name="Slide Number Placeholder 3"/>
          <p:cNvSpPr>
            <a:spLocks noGrp="1"/>
          </p:cNvSpPr>
          <p:nvPr>
            <p:ph type="sldNum" sz="quarter" idx="5"/>
          </p:nvPr>
        </p:nvSpPr>
        <p:spPr/>
        <p:txBody>
          <a:bodyPr/>
          <a:lstStyle/>
          <a:p>
            <a:fld id="{AF533E96-F078-4B3D-A8F4-F1AF21EBC357}" type="slidenum">
              <a:rPr lang="en-US" smtClean="0"/>
              <a:t>9</a:t>
            </a:fld>
            <a:endParaRPr lang="en-US"/>
          </a:p>
        </p:txBody>
      </p:sp>
    </p:spTree>
    <p:extLst>
      <p:ext uri="{BB962C8B-B14F-4D97-AF65-F5344CB8AC3E}">
        <p14:creationId xmlns:p14="http://schemas.microsoft.com/office/powerpoint/2010/main" val="2255261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Structures are commonly used to handle related data as though it were a single item.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Not restricted to just two strings as shown .. Could be int, float etc. One structure could have many different component parts</a:t>
            </a:r>
          </a:p>
          <a:p>
            <a:r>
              <a:rPr lang="en-US" dirty="0"/>
              <a:t>Next page talks about Chris Sharp’s presentations over the past few MERG sessions </a:t>
            </a:r>
          </a:p>
        </p:txBody>
      </p:sp>
      <p:sp>
        <p:nvSpPr>
          <p:cNvPr id="4" name="Slide Number Placeholder 3"/>
          <p:cNvSpPr>
            <a:spLocks noGrp="1"/>
          </p:cNvSpPr>
          <p:nvPr>
            <p:ph type="sldNum" sz="quarter" idx="5"/>
          </p:nvPr>
        </p:nvSpPr>
        <p:spPr/>
        <p:txBody>
          <a:bodyPr/>
          <a:lstStyle/>
          <a:p>
            <a:fld id="{AF533E96-F078-4B3D-A8F4-F1AF21EBC357}" type="slidenum">
              <a:rPr lang="en-US" smtClean="0"/>
              <a:t>10</a:t>
            </a:fld>
            <a:endParaRPr lang="en-US"/>
          </a:p>
        </p:txBody>
      </p:sp>
    </p:spTree>
    <p:extLst>
      <p:ext uri="{BB962C8B-B14F-4D97-AF65-F5344CB8AC3E}">
        <p14:creationId xmlns:p14="http://schemas.microsoft.com/office/powerpoint/2010/main" val="24174503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recall Chris using color coding to show at a high level how blocks of code were moved around.</a:t>
            </a:r>
          </a:p>
        </p:txBody>
      </p:sp>
      <p:sp>
        <p:nvSpPr>
          <p:cNvPr id="4" name="Slide Number Placeholder 3"/>
          <p:cNvSpPr>
            <a:spLocks noGrp="1"/>
          </p:cNvSpPr>
          <p:nvPr>
            <p:ph type="sldNum" sz="quarter" idx="5"/>
          </p:nvPr>
        </p:nvSpPr>
        <p:spPr/>
        <p:txBody>
          <a:bodyPr/>
          <a:lstStyle/>
          <a:p>
            <a:fld id="{AF533E96-F078-4B3D-A8F4-F1AF21EBC357}" type="slidenum">
              <a:rPr lang="en-US" smtClean="0"/>
              <a:t>11</a:t>
            </a:fld>
            <a:endParaRPr lang="en-US"/>
          </a:p>
        </p:txBody>
      </p:sp>
    </p:spTree>
    <p:extLst>
      <p:ext uri="{BB962C8B-B14F-4D97-AF65-F5344CB8AC3E}">
        <p14:creationId xmlns:p14="http://schemas.microsoft.com/office/powerpoint/2010/main" val="22139902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a class means you interact with it according to the authors wishes only.</a:t>
            </a:r>
          </a:p>
        </p:txBody>
      </p:sp>
      <p:sp>
        <p:nvSpPr>
          <p:cNvPr id="4" name="Slide Number Placeholder 3"/>
          <p:cNvSpPr>
            <a:spLocks noGrp="1"/>
          </p:cNvSpPr>
          <p:nvPr>
            <p:ph type="sldNum" sz="quarter" idx="5"/>
          </p:nvPr>
        </p:nvSpPr>
        <p:spPr/>
        <p:txBody>
          <a:bodyPr/>
          <a:lstStyle/>
          <a:p>
            <a:fld id="{AF533E96-F078-4B3D-A8F4-F1AF21EBC357}" type="slidenum">
              <a:rPr lang="en-US" smtClean="0"/>
              <a:t>13</a:t>
            </a:fld>
            <a:endParaRPr lang="en-US"/>
          </a:p>
        </p:txBody>
      </p:sp>
    </p:spTree>
    <p:extLst>
      <p:ext uri="{BB962C8B-B14F-4D97-AF65-F5344CB8AC3E}">
        <p14:creationId xmlns:p14="http://schemas.microsoft.com/office/powerpoint/2010/main" val="1644958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class is called LED2 because it was my second go at it. </a:t>
            </a:r>
          </a:p>
          <a:p>
            <a:r>
              <a:rPr lang="en-US" dirty="0"/>
              <a:t>Do not be confused by the objects … they could be called anything we like … myLed1 .. myLed2 … myLed3 are just arbitrary names.</a:t>
            </a:r>
          </a:p>
          <a:p>
            <a:r>
              <a:rPr lang="en-US" dirty="0"/>
              <a:t>The ‘speech bubbles’ are just reminders for me to say something</a:t>
            </a:r>
          </a:p>
        </p:txBody>
      </p:sp>
      <p:sp>
        <p:nvSpPr>
          <p:cNvPr id="4" name="Slide Number Placeholder 3"/>
          <p:cNvSpPr>
            <a:spLocks noGrp="1"/>
          </p:cNvSpPr>
          <p:nvPr>
            <p:ph type="sldNum" sz="quarter" idx="5"/>
          </p:nvPr>
        </p:nvSpPr>
        <p:spPr/>
        <p:txBody>
          <a:bodyPr/>
          <a:lstStyle/>
          <a:p>
            <a:fld id="{AF533E96-F078-4B3D-A8F4-F1AF21EBC357}" type="slidenum">
              <a:rPr lang="en-US" smtClean="0"/>
              <a:t>14</a:t>
            </a:fld>
            <a:endParaRPr lang="en-US"/>
          </a:p>
        </p:txBody>
      </p:sp>
    </p:spTree>
    <p:extLst>
      <p:ext uri="{BB962C8B-B14F-4D97-AF65-F5344CB8AC3E}">
        <p14:creationId xmlns:p14="http://schemas.microsoft.com/office/powerpoint/2010/main" val="8539927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1670" y="376237"/>
            <a:ext cx="6260905" cy="1737398"/>
          </a:xfrm>
          <a:noFill/>
          <a:effectLst>
            <a:outerShdw blurRad="50800" dist="38100" dir="2700000" algn="tl" rotWithShape="0">
              <a:prstClr val="black">
                <a:alpha val="40000"/>
              </a:prstClr>
            </a:outerShdw>
          </a:effectLst>
        </p:spPr>
        <p:txBody>
          <a:bodyPr>
            <a:normAutofit/>
          </a:bodyPr>
          <a:lstStyle>
            <a:lvl1pPr algn="l">
              <a:defRPr sz="3600">
                <a:solidFill>
                  <a:srgbClr val="002060"/>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601670" y="3182570"/>
            <a:ext cx="6260905" cy="654741"/>
          </a:xfrm>
        </p:spPr>
        <p:txBody>
          <a:bodyPr>
            <a:normAutofit/>
          </a:bodyPr>
          <a:lstStyle>
            <a:lvl1pPr marL="0" indent="0" algn="l">
              <a:buNone/>
              <a:defRPr sz="2800" b="0" i="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12/2/2021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12/2/2021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06EAB-8D0A-4189-89DD-A98756097E23}"/>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B15AE448-2B7D-4FEB-9D23-D95428BB9A4A}"/>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F9A37A9F-68CC-4107-9A9E-5F1ED41C5D7E}"/>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4C55ABE2-8E43-4993-B8AB-23ADC6441C42}"/>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6AE9F1A0-7161-4E0B-9855-90456EE61E8F}"/>
              </a:ext>
            </a:extLst>
          </p:cNvPr>
          <p:cNvSpPr>
            <a:spLocks noGrp="1"/>
          </p:cNvSpPr>
          <p:nvPr>
            <p:ph type="sldNum" sz="quarter" idx="12"/>
          </p:nvPr>
        </p:nvSpPr>
        <p:spPr/>
        <p:txBody>
          <a:bodyPr/>
          <a:lstStyle>
            <a:lvl1pPr>
              <a:defRPr/>
            </a:lvl1pPr>
          </a:lstStyle>
          <a:p>
            <a:fld id="{4F958EDE-106E-4D44-85F1-33F66685D623}" type="slidenum">
              <a:rPr lang="en-US" altLang="en-US"/>
              <a:pPr/>
              <a:t>‹#›</a:t>
            </a:fld>
            <a:endParaRPr lang="en-US" altLang="en-US"/>
          </a:p>
        </p:txBody>
      </p:sp>
    </p:spTree>
    <p:extLst>
      <p:ext uri="{BB962C8B-B14F-4D97-AF65-F5344CB8AC3E}">
        <p14:creationId xmlns:p14="http://schemas.microsoft.com/office/powerpoint/2010/main" val="384887609"/>
      </p:ext>
    </p:extLst>
  </p:cSld>
  <p:clrMapOvr>
    <a:masterClrMapping/>
  </p:clrMapOvr>
  <p:transition advClick="0" advTm="30100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4608B-05C0-4968-8136-C6CBDD9240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5C67FB-E06B-4BC4-B824-B1B998A7C55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E8E397-77BD-4070-A880-2400E35317EC}"/>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DBA996FF-595F-4A7F-B61A-7368E4A89CC3}"/>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3DD99D1D-11D5-4BB6-9741-F8B5E2A2B2C7}"/>
              </a:ext>
            </a:extLst>
          </p:cNvPr>
          <p:cNvSpPr>
            <a:spLocks noGrp="1"/>
          </p:cNvSpPr>
          <p:nvPr>
            <p:ph type="sldNum" sz="quarter" idx="12"/>
          </p:nvPr>
        </p:nvSpPr>
        <p:spPr/>
        <p:txBody>
          <a:bodyPr/>
          <a:lstStyle>
            <a:lvl1pPr>
              <a:defRPr/>
            </a:lvl1pPr>
          </a:lstStyle>
          <a:p>
            <a:fld id="{33C80D45-7CD6-42FE-8672-69A149E17AC7}" type="slidenum">
              <a:rPr lang="en-US" altLang="en-US"/>
              <a:pPr/>
              <a:t>‹#›</a:t>
            </a:fld>
            <a:endParaRPr lang="en-US" altLang="en-US"/>
          </a:p>
        </p:txBody>
      </p:sp>
    </p:spTree>
    <p:extLst>
      <p:ext uri="{BB962C8B-B14F-4D97-AF65-F5344CB8AC3E}">
        <p14:creationId xmlns:p14="http://schemas.microsoft.com/office/powerpoint/2010/main" val="1861468703"/>
      </p:ext>
    </p:extLst>
  </p:cSld>
  <p:clrMapOvr>
    <a:masterClrMapping/>
  </p:clrMapOvr>
  <p:transition advClick="0" advTm="30100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A5034-517B-4296-A672-04B17C6167BB}"/>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C0B3E385-2E85-486E-BFB8-A1F3CDB08451}"/>
              </a:ext>
            </a:extLst>
          </p:cNvPr>
          <p:cNvSpPr>
            <a:spLocks noGrp="1"/>
          </p:cNvSpPr>
          <p:nvPr>
            <p:ph type="body" idx="1"/>
          </p:nvPr>
        </p:nvSpPr>
        <p:spPr>
          <a:xfrm>
            <a:off x="623888" y="3442098"/>
            <a:ext cx="7886700" cy="1125140"/>
          </a:xfrm>
        </p:spPr>
        <p:txBody>
          <a:bodyPr/>
          <a:lstStyle>
            <a:lvl1pPr marL="0" indent="0">
              <a:buNone/>
              <a:defRPr sz="1800"/>
            </a:lvl1pPr>
            <a:lvl2pPr marL="342900" indent="0">
              <a:buNone/>
              <a:defRPr sz="1500"/>
            </a:lvl2pPr>
            <a:lvl3pPr marL="685800" indent="0">
              <a:buNone/>
              <a:defRPr sz="135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a:t>Click to edit Master text styles</a:t>
            </a:r>
          </a:p>
        </p:txBody>
      </p:sp>
      <p:sp>
        <p:nvSpPr>
          <p:cNvPr id="4" name="Date Placeholder 3">
            <a:extLst>
              <a:ext uri="{FF2B5EF4-FFF2-40B4-BE49-F238E27FC236}">
                <a16:creationId xmlns:a16="http://schemas.microsoft.com/office/drawing/2014/main" id="{52F53921-0270-4B39-B2B6-B24ACDDB7E21}"/>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E9279E9A-851D-4F65-A1B1-F574FCFE101D}"/>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468B6194-4650-43D8-9E8B-62E3433176B4}"/>
              </a:ext>
            </a:extLst>
          </p:cNvPr>
          <p:cNvSpPr>
            <a:spLocks noGrp="1"/>
          </p:cNvSpPr>
          <p:nvPr>
            <p:ph type="sldNum" sz="quarter" idx="12"/>
          </p:nvPr>
        </p:nvSpPr>
        <p:spPr/>
        <p:txBody>
          <a:bodyPr/>
          <a:lstStyle>
            <a:lvl1pPr>
              <a:defRPr/>
            </a:lvl1pPr>
          </a:lstStyle>
          <a:p>
            <a:fld id="{1C01A84A-BFD2-4AE6-8836-B08245832EF1}" type="slidenum">
              <a:rPr lang="en-US" altLang="en-US"/>
              <a:pPr/>
              <a:t>‹#›</a:t>
            </a:fld>
            <a:endParaRPr lang="en-US" altLang="en-US"/>
          </a:p>
        </p:txBody>
      </p:sp>
    </p:spTree>
    <p:extLst>
      <p:ext uri="{BB962C8B-B14F-4D97-AF65-F5344CB8AC3E}">
        <p14:creationId xmlns:p14="http://schemas.microsoft.com/office/powerpoint/2010/main" val="4198594715"/>
      </p:ext>
    </p:extLst>
  </p:cSld>
  <p:clrMapOvr>
    <a:masterClrMapping/>
  </p:clrMapOvr>
  <p:transition advClick="0" advTm="30100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8A89F-4D8B-42D8-B8CE-D37E7AE7DC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13F14C-4062-48F8-AACE-CBDB217F166B}"/>
              </a:ext>
            </a:extLst>
          </p:cNvPr>
          <p:cNvSpPr>
            <a:spLocks noGrp="1"/>
          </p:cNvSpPr>
          <p:nvPr>
            <p:ph sz="half" idx="1"/>
          </p:nvPr>
        </p:nvSpPr>
        <p:spPr>
          <a:xfrm>
            <a:off x="457200" y="1200151"/>
            <a:ext cx="4038600" cy="33944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0FE7EC-2605-4CF4-812B-9FB8C5A77583}"/>
              </a:ext>
            </a:extLst>
          </p:cNvPr>
          <p:cNvSpPr>
            <a:spLocks noGrp="1"/>
          </p:cNvSpPr>
          <p:nvPr>
            <p:ph sz="half" idx="2"/>
          </p:nvPr>
        </p:nvSpPr>
        <p:spPr>
          <a:xfrm>
            <a:off x="4648200" y="1200151"/>
            <a:ext cx="4038600" cy="33944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20AECDB-1489-49E5-B7D9-533AF3AAFBEB}"/>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3CEE5B59-724A-4B12-81D6-1550FF596FBE}"/>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9335D79F-B4F8-48A8-A350-C68F28319B62}"/>
              </a:ext>
            </a:extLst>
          </p:cNvPr>
          <p:cNvSpPr>
            <a:spLocks noGrp="1"/>
          </p:cNvSpPr>
          <p:nvPr>
            <p:ph type="sldNum" sz="quarter" idx="12"/>
          </p:nvPr>
        </p:nvSpPr>
        <p:spPr/>
        <p:txBody>
          <a:bodyPr/>
          <a:lstStyle>
            <a:lvl1pPr>
              <a:defRPr/>
            </a:lvl1pPr>
          </a:lstStyle>
          <a:p>
            <a:fld id="{0519C239-1119-4FEC-9B19-6D282370C1E7}" type="slidenum">
              <a:rPr lang="en-US" altLang="en-US"/>
              <a:pPr/>
              <a:t>‹#›</a:t>
            </a:fld>
            <a:endParaRPr lang="en-US" altLang="en-US"/>
          </a:p>
        </p:txBody>
      </p:sp>
    </p:spTree>
    <p:extLst>
      <p:ext uri="{BB962C8B-B14F-4D97-AF65-F5344CB8AC3E}">
        <p14:creationId xmlns:p14="http://schemas.microsoft.com/office/powerpoint/2010/main" val="3151248296"/>
      </p:ext>
    </p:extLst>
  </p:cSld>
  <p:clrMapOvr>
    <a:masterClrMapping/>
  </p:clrMapOvr>
  <p:transition advClick="0" advTm="30100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2BB82-21DB-4E22-A0E1-78AE366E8AA3}"/>
              </a:ext>
            </a:extLst>
          </p:cNvPr>
          <p:cNvSpPr>
            <a:spLocks noGrp="1"/>
          </p:cNvSpPr>
          <p:nvPr>
            <p:ph type="title"/>
          </p:nvPr>
        </p:nvSpPr>
        <p:spPr>
          <a:xfrm>
            <a:off x="630238"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965A26BE-1FDF-49F5-996F-C951DD580E5A}"/>
              </a:ext>
            </a:extLst>
          </p:cNvPr>
          <p:cNvSpPr>
            <a:spLocks noGrp="1"/>
          </p:cNvSpPr>
          <p:nvPr>
            <p:ph type="body" idx="1"/>
          </p:nvPr>
        </p:nvSpPr>
        <p:spPr>
          <a:xfrm>
            <a:off x="630239" y="1260872"/>
            <a:ext cx="3868737"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E2D23458-EE9F-4304-88C2-E81D06E923F0}"/>
              </a:ext>
            </a:extLst>
          </p:cNvPr>
          <p:cNvSpPr>
            <a:spLocks noGrp="1"/>
          </p:cNvSpPr>
          <p:nvPr>
            <p:ph sz="half" idx="2"/>
          </p:nvPr>
        </p:nvSpPr>
        <p:spPr>
          <a:xfrm>
            <a:off x="630239" y="1878806"/>
            <a:ext cx="3868737"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8D46BB-B32E-4279-BD56-DA3EB093CE4E}"/>
              </a:ext>
            </a:extLst>
          </p:cNvPr>
          <p:cNvSpPr>
            <a:spLocks noGrp="1"/>
          </p:cNvSpPr>
          <p:nvPr>
            <p:ph type="body" sz="quarter" idx="3"/>
          </p:nvPr>
        </p:nvSpPr>
        <p:spPr>
          <a:xfrm>
            <a:off x="4629150" y="1260872"/>
            <a:ext cx="3887788"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F59AF1C0-91EA-42BC-B4FB-4A38DF8E38CB}"/>
              </a:ext>
            </a:extLst>
          </p:cNvPr>
          <p:cNvSpPr>
            <a:spLocks noGrp="1"/>
          </p:cNvSpPr>
          <p:nvPr>
            <p:ph sz="quarter" idx="4"/>
          </p:nvPr>
        </p:nvSpPr>
        <p:spPr>
          <a:xfrm>
            <a:off x="4629150" y="1878806"/>
            <a:ext cx="3887788"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9D3FEC-ACAD-4335-8E6B-1FF271BDE710}"/>
              </a:ext>
            </a:extLst>
          </p:cNvPr>
          <p:cNvSpPr>
            <a:spLocks noGrp="1"/>
          </p:cNvSpPr>
          <p:nvPr>
            <p:ph type="dt" sz="half"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6E7577F8-A501-4F03-89ED-C12001A19056}"/>
              </a:ext>
            </a:extLst>
          </p:cNvPr>
          <p:cNvSpPr>
            <a:spLocks noGrp="1"/>
          </p:cNvSpPr>
          <p:nvPr>
            <p:ph type="ftr" sz="quarte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2ABCAF73-A90C-45FC-B3C5-C38226F741BE}"/>
              </a:ext>
            </a:extLst>
          </p:cNvPr>
          <p:cNvSpPr>
            <a:spLocks noGrp="1"/>
          </p:cNvSpPr>
          <p:nvPr>
            <p:ph type="sldNum" sz="quarter" idx="12"/>
          </p:nvPr>
        </p:nvSpPr>
        <p:spPr/>
        <p:txBody>
          <a:bodyPr/>
          <a:lstStyle>
            <a:lvl1pPr>
              <a:defRPr/>
            </a:lvl1pPr>
          </a:lstStyle>
          <a:p>
            <a:fld id="{154B9642-EC7A-4297-808C-16FF9C756CFF}" type="slidenum">
              <a:rPr lang="en-US" altLang="en-US"/>
              <a:pPr/>
              <a:t>‹#›</a:t>
            </a:fld>
            <a:endParaRPr lang="en-US" altLang="en-US"/>
          </a:p>
        </p:txBody>
      </p:sp>
    </p:spTree>
    <p:extLst>
      <p:ext uri="{BB962C8B-B14F-4D97-AF65-F5344CB8AC3E}">
        <p14:creationId xmlns:p14="http://schemas.microsoft.com/office/powerpoint/2010/main" val="1814249769"/>
      </p:ext>
    </p:extLst>
  </p:cSld>
  <p:clrMapOvr>
    <a:masterClrMapping/>
  </p:clrMapOvr>
  <p:transition advClick="0" advTm="30100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AF5E6-AD58-462C-8DDC-892D08A166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78D1916-1318-4ABD-8614-C002C8820327}"/>
              </a:ext>
            </a:extLst>
          </p:cNvPr>
          <p:cNvSpPr>
            <a:spLocks noGrp="1"/>
          </p:cNvSpPr>
          <p:nvPr>
            <p:ph type="dt" sz="half"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DD248AC7-FFC5-46ED-9AAB-A12709937C16}"/>
              </a:ext>
            </a:extLst>
          </p:cNvPr>
          <p:cNvSpPr>
            <a:spLocks noGrp="1"/>
          </p:cNvSpPr>
          <p:nvPr>
            <p:ph type="ftr" sz="quarte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7F304F55-C91D-4DAE-89E0-3774FC81F2AB}"/>
              </a:ext>
            </a:extLst>
          </p:cNvPr>
          <p:cNvSpPr>
            <a:spLocks noGrp="1"/>
          </p:cNvSpPr>
          <p:nvPr>
            <p:ph type="sldNum" sz="quarter" idx="12"/>
          </p:nvPr>
        </p:nvSpPr>
        <p:spPr/>
        <p:txBody>
          <a:bodyPr/>
          <a:lstStyle>
            <a:lvl1pPr>
              <a:defRPr/>
            </a:lvl1pPr>
          </a:lstStyle>
          <a:p>
            <a:fld id="{E6FFC1E6-1036-4B06-BAD7-05C06523DA14}" type="slidenum">
              <a:rPr lang="en-US" altLang="en-US"/>
              <a:pPr/>
              <a:t>‹#›</a:t>
            </a:fld>
            <a:endParaRPr lang="en-US" altLang="en-US"/>
          </a:p>
        </p:txBody>
      </p:sp>
    </p:spTree>
    <p:extLst>
      <p:ext uri="{BB962C8B-B14F-4D97-AF65-F5344CB8AC3E}">
        <p14:creationId xmlns:p14="http://schemas.microsoft.com/office/powerpoint/2010/main" val="2252675102"/>
      </p:ext>
    </p:extLst>
  </p:cSld>
  <p:clrMapOvr>
    <a:masterClrMapping/>
  </p:clrMapOvr>
  <p:transition advClick="0" advTm="30100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C7985-343A-423E-BE11-ABD5A9B4D158}"/>
              </a:ext>
            </a:extLst>
          </p:cNvPr>
          <p:cNvSpPr>
            <a:spLocks noGrp="1"/>
          </p:cNvSpPr>
          <p:nvPr>
            <p:ph type="dt" sz="half"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7319CDD4-7107-42D8-8D6E-E21A02C3EEF9}"/>
              </a:ext>
            </a:extLst>
          </p:cNvPr>
          <p:cNvSpPr>
            <a:spLocks noGrp="1"/>
          </p:cNvSpPr>
          <p:nvPr>
            <p:ph type="ftr" sz="quarte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6BA022FE-002B-4663-A587-D8D29F44C970}"/>
              </a:ext>
            </a:extLst>
          </p:cNvPr>
          <p:cNvSpPr>
            <a:spLocks noGrp="1"/>
          </p:cNvSpPr>
          <p:nvPr>
            <p:ph type="sldNum" sz="quarter" idx="12"/>
          </p:nvPr>
        </p:nvSpPr>
        <p:spPr/>
        <p:txBody>
          <a:bodyPr/>
          <a:lstStyle>
            <a:lvl1pPr>
              <a:defRPr/>
            </a:lvl1pPr>
          </a:lstStyle>
          <a:p>
            <a:fld id="{B6A74D9F-BB10-4F8F-9BE7-8CF3F2028447}" type="slidenum">
              <a:rPr lang="en-US" altLang="en-US"/>
              <a:pPr/>
              <a:t>‹#›</a:t>
            </a:fld>
            <a:endParaRPr lang="en-US" altLang="en-US"/>
          </a:p>
        </p:txBody>
      </p:sp>
    </p:spTree>
    <p:extLst>
      <p:ext uri="{BB962C8B-B14F-4D97-AF65-F5344CB8AC3E}">
        <p14:creationId xmlns:p14="http://schemas.microsoft.com/office/powerpoint/2010/main" val="2723148858"/>
      </p:ext>
    </p:extLst>
  </p:cSld>
  <p:clrMapOvr>
    <a:masterClrMapping/>
  </p:clrMapOvr>
  <p:transition advClick="0" advTm="30100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0730" y="102393"/>
            <a:ext cx="8246070" cy="763524"/>
          </a:xfrm>
        </p:spPr>
        <p:txBody>
          <a:bodyPr>
            <a:normAutofit/>
          </a:bodyPr>
          <a:lstStyle>
            <a:lvl1pPr algn="l">
              <a:defRPr sz="3600" baseline="0">
                <a:solidFill>
                  <a:srgbClr val="002060"/>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448965" y="1350111"/>
            <a:ext cx="8246070" cy="3417152"/>
          </a:xfrm>
        </p:spPr>
        <p:txBody>
          <a:bodyPr/>
          <a:lstStyle>
            <a:lvl1pPr algn="l">
              <a:defRPr sz="2800">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6F194-8582-41D5-8E38-6DBE2C489F6A}"/>
              </a:ext>
            </a:extLst>
          </p:cNvPr>
          <p:cNvSpPr>
            <a:spLocks noGrp="1"/>
          </p:cNvSpPr>
          <p:nvPr>
            <p:ph type="title"/>
          </p:nvPr>
        </p:nvSpPr>
        <p:spPr>
          <a:xfrm>
            <a:off x="630239" y="342900"/>
            <a:ext cx="2949575"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5D2FE4BF-F5EE-43B2-AB4A-6DB616FC9D95}"/>
              </a:ext>
            </a:extLst>
          </p:cNvPr>
          <p:cNvSpPr>
            <a:spLocks noGrp="1"/>
          </p:cNvSpPr>
          <p:nvPr>
            <p:ph idx="1"/>
          </p:nvPr>
        </p:nvSpPr>
        <p:spPr>
          <a:xfrm>
            <a:off x="3887788"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515BCAD-0C53-452E-9241-C9534600AE00}"/>
              </a:ext>
            </a:extLst>
          </p:cNvPr>
          <p:cNvSpPr>
            <a:spLocks noGrp="1"/>
          </p:cNvSpPr>
          <p:nvPr>
            <p:ph type="body" sz="half" idx="2"/>
          </p:nvPr>
        </p:nvSpPr>
        <p:spPr>
          <a:xfrm>
            <a:off x="630239"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3B54F91C-9E23-4193-941A-607B7F67BF4C}"/>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B9B707FB-39F9-44D5-9E50-960293998626}"/>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6696771C-7D4E-4B8B-A23D-DB627A2665DE}"/>
              </a:ext>
            </a:extLst>
          </p:cNvPr>
          <p:cNvSpPr>
            <a:spLocks noGrp="1"/>
          </p:cNvSpPr>
          <p:nvPr>
            <p:ph type="sldNum" sz="quarter" idx="12"/>
          </p:nvPr>
        </p:nvSpPr>
        <p:spPr/>
        <p:txBody>
          <a:bodyPr/>
          <a:lstStyle>
            <a:lvl1pPr>
              <a:defRPr/>
            </a:lvl1pPr>
          </a:lstStyle>
          <a:p>
            <a:fld id="{02316FE5-6254-4A80-BFAE-9C47DA9B2716}" type="slidenum">
              <a:rPr lang="en-US" altLang="en-US"/>
              <a:pPr/>
              <a:t>‹#›</a:t>
            </a:fld>
            <a:endParaRPr lang="en-US" altLang="en-US"/>
          </a:p>
        </p:txBody>
      </p:sp>
    </p:spTree>
    <p:extLst>
      <p:ext uri="{BB962C8B-B14F-4D97-AF65-F5344CB8AC3E}">
        <p14:creationId xmlns:p14="http://schemas.microsoft.com/office/powerpoint/2010/main" val="1222327565"/>
      </p:ext>
    </p:extLst>
  </p:cSld>
  <p:clrMapOvr>
    <a:masterClrMapping/>
  </p:clrMapOvr>
  <p:transition advClick="0" advTm="30100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0356B-A93F-48F2-BB55-FDE68E38D941}"/>
              </a:ext>
            </a:extLst>
          </p:cNvPr>
          <p:cNvSpPr>
            <a:spLocks noGrp="1"/>
          </p:cNvSpPr>
          <p:nvPr>
            <p:ph type="title"/>
          </p:nvPr>
        </p:nvSpPr>
        <p:spPr>
          <a:xfrm>
            <a:off x="630239" y="342900"/>
            <a:ext cx="2949575"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2F3CDA51-13C3-4B9F-AA79-4F885380D4A9}"/>
              </a:ext>
            </a:extLst>
          </p:cNvPr>
          <p:cNvSpPr>
            <a:spLocks noGrp="1"/>
          </p:cNvSpPr>
          <p:nvPr>
            <p:ph type="pic" idx="1"/>
          </p:nvPr>
        </p:nvSpPr>
        <p:spPr>
          <a:xfrm>
            <a:off x="3887788"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a:extLst>
              <a:ext uri="{FF2B5EF4-FFF2-40B4-BE49-F238E27FC236}">
                <a16:creationId xmlns:a16="http://schemas.microsoft.com/office/drawing/2014/main" id="{7949DFF3-0FF0-48C9-A1E3-D93751E04B2F}"/>
              </a:ext>
            </a:extLst>
          </p:cNvPr>
          <p:cNvSpPr>
            <a:spLocks noGrp="1"/>
          </p:cNvSpPr>
          <p:nvPr>
            <p:ph type="body" sz="half" idx="2"/>
          </p:nvPr>
        </p:nvSpPr>
        <p:spPr>
          <a:xfrm>
            <a:off x="630239"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A1C96528-3E5F-4C85-BFDE-C6C5CFAEB476}"/>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57815D6A-2D5E-4D1C-8705-AF5F219A5AF6}"/>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D212B10C-205D-43C6-9356-608FF443CEDA}"/>
              </a:ext>
            </a:extLst>
          </p:cNvPr>
          <p:cNvSpPr>
            <a:spLocks noGrp="1"/>
          </p:cNvSpPr>
          <p:nvPr>
            <p:ph type="sldNum" sz="quarter" idx="12"/>
          </p:nvPr>
        </p:nvSpPr>
        <p:spPr/>
        <p:txBody>
          <a:bodyPr/>
          <a:lstStyle>
            <a:lvl1pPr>
              <a:defRPr/>
            </a:lvl1pPr>
          </a:lstStyle>
          <a:p>
            <a:fld id="{8A4E8C0E-41B0-4962-B41B-C160307924AC}" type="slidenum">
              <a:rPr lang="en-US" altLang="en-US"/>
              <a:pPr/>
              <a:t>‹#›</a:t>
            </a:fld>
            <a:endParaRPr lang="en-US" altLang="en-US"/>
          </a:p>
        </p:txBody>
      </p:sp>
    </p:spTree>
    <p:extLst>
      <p:ext uri="{BB962C8B-B14F-4D97-AF65-F5344CB8AC3E}">
        <p14:creationId xmlns:p14="http://schemas.microsoft.com/office/powerpoint/2010/main" val="2865451714"/>
      </p:ext>
    </p:extLst>
  </p:cSld>
  <p:clrMapOvr>
    <a:masterClrMapping/>
  </p:clrMapOvr>
  <p:transition advClick="0" advTm="30100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E1227-20DF-4F0D-BFC5-FDA75D3256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554B035-20CB-43CA-8348-7D3F18827CD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BF3909-4F02-4E41-A752-339D1B9BCBDB}"/>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71663496-D1D6-4B5D-BCDB-EDB527A68D1B}"/>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807A1759-ADD3-4582-9737-811730F733B9}"/>
              </a:ext>
            </a:extLst>
          </p:cNvPr>
          <p:cNvSpPr>
            <a:spLocks noGrp="1"/>
          </p:cNvSpPr>
          <p:nvPr>
            <p:ph type="sldNum" sz="quarter" idx="12"/>
          </p:nvPr>
        </p:nvSpPr>
        <p:spPr/>
        <p:txBody>
          <a:bodyPr/>
          <a:lstStyle>
            <a:lvl1pPr>
              <a:defRPr/>
            </a:lvl1pPr>
          </a:lstStyle>
          <a:p>
            <a:fld id="{ECD97D66-E931-4DB0-BEE5-48C33D4F4529}" type="slidenum">
              <a:rPr lang="en-US" altLang="en-US"/>
              <a:pPr/>
              <a:t>‹#›</a:t>
            </a:fld>
            <a:endParaRPr lang="en-US" altLang="en-US"/>
          </a:p>
        </p:txBody>
      </p:sp>
    </p:spTree>
    <p:extLst>
      <p:ext uri="{BB962C8B-B14F-4D97-AF65-F5344CB8AC3E}">
        <p14:creationId xmlns:p14="http://schemas.microsoft.com/office/powerpoint/2010/main" val="71040441"/>
      </p:ext>
    </p:extLst>
  </p:cSld>
  <p:clrMapOvr>
    <a:masterClrMapping/>
  </p:clrMapOvr>
  <p:transition advClick="0" advTm="30100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CD1C87-50DD-4AF6-8F6D-95ED1388D007}"/>
              </a:ext>
            </a:extLst>
          </p:cNvPr>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23F254F-7392-4193-8E88-89B87D4207EB}"/>
              </a:ext>
            </a:extLst>
          </p:cNvPr>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363F7B-E9AC-419B-8028-6CFF2193560C}"/>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CC301DE1-AFE5-44C1-B808-DEA5D6E68081}"/>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8A92C72A-4D46-4D50-9328-6BD9BF93DDAF}"/>
              </a:ext>
            </a:extLst>
          </p:cNvPr>
          <p:cNvSpPr>
            <a:spLocks noGrp="1"/>
          </p:cNvSpPr>
          <p:nvPr>
            <p:ph type="sldNum" sz="quarter" idx="12"/>
          </p:nvPr>
        </p:nvSpPr>
        <p:spPr/>
        <p:txBody>
          <a:bodyPr/>
          <a:lstStyle>
            <a:lvl1pPr>
              <a:defRPr/>
            </a:lvl1pPr>
          </a:lstStyle>
          <a:p>
            <a:fld id="{B964E9C6-101A-4776-BA6E-D9B3A153C07D}" type="slidenum">
              <a:rPr lang="en-US" altLang="en-US"/>
              <a:pPr/>
              <a:t>‹#›</a:t>
            </a:fld>
            <a:endParaRPr lang="en-US" altLang="en-US"/>
          </a:p>
        </p:txBody>
      </p:sp>
    </p:spTree>
    <p:extLst>
      <p:ext uri="{BB962C8B-B14F-4D97-AF65-F5344CB8AC3E}">
        <p14:creationId xmlns:p14="http://schemas.microsoft.com/office/powerpoint/2010/main" val="3460766794"/>
      </p:ext>
    </p:extLst>
  </p:cSld>
  <p:clrMapOvr>
    <a:masterClrMapping/>
  </p:clrMapOvr>
  <p:transition advClick="0" advTm="301000"/>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C03E3-867B-424E-8684-7BB628D345DD}"/>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8D29A6CC-6E9E-4CF2-9D3D-76BF98E376EA}"/>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D0299CC5-6B58-4B49-81E4-D791B8834BD7}"/>
              </a:ext>
            </a:extLst>
          </p:cNvPr>
          <p:cNvSpPr>
            <a:spLocks noGrp="1"/>
          </p:cNvSpPr>
          <p:nvPr>
            <p:ph type="dt" sz="half" idx="10"/>
          </p:nvPr>
        </p:nvSpPr>
        <p:spPr/>
        <p:txBody>
          <a:bodyPr/>
          <a:lstStyle/>
          <a:p>
            <a:fld id="{43EB6DB1-3762-4EFC-B5CC-AD4013139066}" type="datetimeFigureOut">
              <a:rPr lang="en-US" smtClean="0"/>
              <a:t>12/2/2021</a:t>
            </a:fld>
            <a:endParaRPr lang="en-US"/>
          </a:p>
        </p:txBody>
      </p:sp>
      <p:sp>
        <p:nvSpPr>
          <p:cNvPr id="5" name="Footer Placeholder 4">
            <a:extLst>
              <a:ext uri="{FF2B5EF4-FFF2-40B4-BE49-F238E27FC236}">
                <a16:creationId xmlns:a16="http://schemas.microsoft.com/office/drawing/2014/main" id="{B307F610-E0AA-4553-BF1D-153B691558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6722F4-4553-44BD-9722-F1071A5E0224}"/>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34355476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BB76B-E6DE-49A9-AC95-13F0FDF283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7E2F93-A896-4D7C-ACC4-952C2A6384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10218E-C902-4630-A210-A99785EB4772}"/>
              </a:ext>
            </a:extLst>
          </p:cNvPr>
          <p:cNvSpPr>
            <a:spLocks noGrp="1"/>
          </p:cNvSpPr>
          <p:nvPr>
            <p:ph type="dt" sz="half" idx="10"/>
          </p:nvPr>
        </p:nvSpPr>
        <p:spPr/>
        <p:txBody>
          <a:bodyPr/>
          <a:lstStyle/>
          <a:p>
            <a:fld id="{43EB6DB1-3762-4EFC-B5CC-AD4013139066}" type="datetimeFigureOut">
              <a:rPr lang="en-US" smtClean="0"/>
              <a:t>12/2/2021</a:t>
            </a:fld>
            <a:endParaRPr lang="en-US"/>
          </a:p>
        </p:txBody>
      </p:sp>
      <p:sp>
        <p:nvSpPr>
          <p:cNvPr id="5" name="Footer Placeholder 4">
            <a:extLst>
              <a:ext uri="{FF2B5EF4-FFF2-40B4-BE49-F238E27FC236}">
                <a16:creationId xmlns:a16="http://schemas.microsoft.com/office/drawing/2014/main" id="{47365467-F792-440F-A510-3679252537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8217C3-CE83-433E-BC54-8955C9B436AB}"/>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18788916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FF05E-4A84-4D42-8DD2-FA76517BBE15}"/>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3F1D68E3-9240-4155-80CA-E184AE5D3DAF}"/>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26E3FE-8F3C-42D9-B311-A3998169D6F7}"/>
              </a:ext>
            </a:extLst>
          </p:cNvPr>
          <p:cNvSpPr>
            <a:spLocks noGrp="1"/>
          </p:cNvSpPr>
          <p:nvPr>
            <p:ph type="dt" sz="half" idx="10"/>
          </p:nvPr>
        </p:nvSpPr>
        <p:spPr/>
        <p:txBody>
          <a:bodyPr/>
          <a:lstStyle/>
          <a:p>
            <a:fld id="{43EB6DB1-3762-4EFC-B5CC-AD4013139066}" type="datetimeFigureOut">
              <a:rPr lang="en-US" smtClean="0"/>
              <a:t>12/2/2021</a:t>
            </a:fld>
            <a:endParaRPr lang="en-US"/>
          </a:p>
        </p:txBody>
      </p:sp>
      <p:sp>
        <p:nvSpPr>
          <p:cNvPr id="5" name="Footer Placeholder 4">
            <a:extLst>
              <a:ext uri="{FF2B5EF4-FFF2-40B4-BE49-F238E27FC236}">
                <a16:creationId xmlns:a16="http://schemas.microsoft.com/office/drawing/2014/main" id="{ACEA0B63-60B1-4D26-B673-F0F11613A6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DCEFF1-58B9-4EB3-A726-2C526C8A7B70}"/>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237493266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6BC95-F500-4CCB-A368-4347D3877D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B469AD-46F4-4BA7-8364-8E0A4E8F3DC4}"/>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828B662-AD6E-42ED-8DC0-37EB3AA0FE39}"/>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C12D04-8654-4F7C-83CC-52AEB63C080C}"/>
              </a:ext>
            </a:extLst>
          </p:cNvPr>
          <p:cNvSpPr>
            <a:spLocks noGrp="1"/>
          </p:cNvSpPr>
          <p:nvPr>
            <p:ph type="dt" sz="half" idx="10"/>
          </p:nvPr>
        </p:nvSpPr>
        <p:spPr/>
        <p:txBody>
          <a:bodyPr/>
          <a:lstStyle/>
          <a:p>
            <a:fld id="{43EB6DB1-3762-4EFC-B5CC-AD4013139066}" type="datetimeFigureOut">
              <a:rPr lang="en-US" smtClean="0"/>
              <a:t>12/2/2021</a:t>
            </a:fld>
            <a:endParaRPr lang="en-US"/>
          </a:p>
        </p:txBody>
      </p:sp>
      <p:sp>
        <p:nvSpPr>
          <p:cNvPr id="6" name="Footer Placeholder 5">
            <a:extLst>
              <a:ext uri="{FF2B5EF4-FFF2-40B4-BE49-F238E27FC236}">
                <a16:creationId xmlns:a16="http://schemas.microsoft.com/office/drawing/2014/main" id="{59CC868E-AFBF-4630-A20B-11533EA82B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0DE625-5504-4DC7-B719-9D446BE7A226}"/>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34477402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86F3A-89E2-46F2-97AD-2AB5179B2979}"/>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9DC9F0D1-AC6C-4E7C-AEA2-EBDEF995B7E3}"/>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F3EFB710-5666-44FB-B280-CA4E3680D097}"/>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DE62F97-C3EF-48D2-AD69-9D783507EC32}"/>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C0EC5689-D50E-4B4D-AEAB-CDDC9B46A1F1}"/>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9EFACB-D9F0-4746-9C27-E3E28107EFB8}"/>
              </a:ext>
            </a:extLst>
          </p:cNvPr>
          <p:cNvSpPr>
            <a:spLocks noGrp="1"/>
          </p:cNvSpPr>
          <p:nvPr>
            <p:ph type="dt" sz="half" idx="10"/>
          </p:nvPr>
        </p:nvSpPr>
        <p:spPr/>
        <p:txBody>
          <a:bodyPr/>
          <a:lstStyle/>
          <a:p>
            <a:fld id="{43EB6DB1-3762-4EFC-B5CC-AD4013139066}" type="datetimeFigureOut">
              <a:rPr lang="en-US" smtClean="0"/>
              <a:t>12/2/2021</a:t>
            </a:fld>
            <a:endParaRPr lang="en-US"/>
          </a:p>
        </p:txBody>
      </p:sp>
      <p:sp>
        <p:nvSpPr>
          <p:cNvPr id="8" name="Footer Placeholder 7">
            <a:extLst>
              <a:ext uri="{FF2B5EF4-FFF2-40B4-BE49-F238E27FC236}">
                <a16:creationId xmlns:a16="http://schemas.microsoft.com/office/drawing/2014/main" id="{90B67693-85AF-4F6D-9E56-8E8E5C3453A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F30D8AD-ABC8-4966-90B4-0DB489F8CCF9}"/>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48863735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92AF4-7D5F-4E63-A042-4601CC3A8A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6E3DB0-7BB9-451B-A171-1EAAF19ABCE0}"/>
              </a:ext>
            </a:extLst>
          </p:cNvPr>
          <p:cNvSpPr>
            <a:spLocks noGrp="1"/>
          </p:cNvSpPr>
          <p:nvPr>
            <p:ph type="dt" sz="half" idx="10"/>
          </p:nvPr>
        </p:nvSpPr>
        <p:spPr/>
        <p:txBody>
          <a:bodyPr/>
          <a:lstStyle/>
          <a:p>
            <a:fld id="{43EB6DB1-3762-4EFC-B5CC-AD4013139066}" type="datetimeFigureOut">
              <a:rPr lang="en-US" smtClean="0"/>
              <a:t>12/2/2021</a:t>
            </a:fld>
            <a:endParaRPr lang="en-US"/>
          </a:p>
        </p:txBody>
      </p:sp>
      <p:sp>
        <p:nvSpPr>
          <p:cNvPr id="4" name="Footer Placeholder 3">
            <a:extLst>
              <a:ext uri="{FF2B5EF4-FFF2-40B4-BE49-F238E27FC236}">
                <a16:creationId xmlns:a16="http://schemas.microsoft.com/office/drawing/2014/main" id="{F478B1F2-D20D-4DE7-979C-AE6D5BAC299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71A209-9B1C-44AF-8CFA-90F37A99EE5B}"/>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1273284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376237"/>
            <a:ext cx="7016194" cy="763525"/>
          </a:xfrm>
        </p:spPr>
        <p:txBody>
          <a:bodyPr>
            <a:normAutofit/>
          </a:bodyPr>
          <a:lstStyle>
            <a:lvl1pPr algn="l">
              <a:defRPr sz="3600">
                <a:solidFill>
                  <a:schemeClr val="accent6">
                    <a:lumMod val="75000"/>
                  </a:schemeClr>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457201" y="1197405"/>
            <a:ext cx="7016194" cy="3576168"/>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12/2/2021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E69A03-E60C-4E8A-8C8A-AA56803C11B5}"/>
              </a:ext>
            </a:extLst>
          </p:cNvPr>
          <p:cNvSpPr>
            <a:spLocks noGrp="1"/>
          </p:cNvSpPr>
          <p:nvPr>
            <p:ph type="dt" sz="half" idx="10"/>
          </p:nvPr>
        </p:nvSpPr>
        <p:spPr/>
        <p:txBody>
          <a:bodyPr/>
          <a:lstStyle/>
          <a:p>
            <a:fld id="{43EB6DB1-3762-4EFC-B5CC-AD4013139066}" type="datetimeFigureOut">
              <a:rPr lang="en-US" smtClean="0"/>
              <a:t>12/2/2021</a:t>
            </a:fld>
            <a:endParaRPr lang="en-US"/>
          </a:p>
        </p:txBody>
      </p:sp>
      <p:sp>
        <p:nvSpPr>
          <p:cNvPr id="3" name="Footer Placeholder 2">
            <a:extLst>
              <a:ext uri="{FF2B5EF4-FFF2-40B4-BE49-F238E27FC236}">
                <a16:creationId xmlns:a16="http://schemas.microsoft.com/office/drawing/2014/main" id="{44C97AA1-F997-4C08-A79C-D55D41D8481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35E6D9-0983-4DD4-8096-BC748C38B02D}"/>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215220335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15CDA-825D-4C36-9A68-0CDF7C2BC4C5}"/>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29FC55A3-49FF-4CEF-AF93-DE50873822D6}"/>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5365B8E-508B-4A10-B555-4C6756F4051F}"/>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E8697647-DB62-48B9-91A1-9AF8CFE0C636}"/>
              </a:ext>
            </a:extLst>
          </p:cNvPr>
          <p:cNvSpPr>
            <a:spLocks noGrp="1"/>
          </p:cNvSpPr>
          <p:nvPr>
            <p:ph type="dt" sz="half" idx="10"/>
          </p:nvPr>
        </p:nvSpPr>
        <p:spPr/>
        <p:txBody>
          <a:bodyPr/>
          <a:lstStyle/>
          <a:p>
            <a:fld id="{43EB6DB1-3762-4EFC-B5CC-AD4013139066}" type="datetimeFigureOut">
              <a:rPr lang="en-US" smtClean="0"/>
              <a:t>12/2/2021</a:t>
            </a:fld>
            <a:endParaRPr lang="en-US"/>
          </a:p>
        </p:txBody>
      </p:sp>
      <p:sp>
        <p:nvSpPr>
          <p:cNvPr id="6" name="Footer Placeholder 5">
            <a:extLst>
              <a:ext uri="{FF2B5EF4-FFF2-40B4-BE49-F238E27FC236}">
                <a16:creationId xmlns:a16="http://schemas.microsoft.com/office/drawing/2014/main" id="{FAA068C4-F90C-4403-AC10-23A3C8A6B5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0CFFE1-582A-4D1C-B06A-F0D239D14867}"/>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137936092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B7A1D-848D-449C-9308-31CD7D895C24}"/>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0C0F9788-B663-4F5F-B8B2-A6B36FFB24C5}"/>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FD695344-8922-4D3D-80CE-A78F12F17C88}"/>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DA44080-3DAE-48F1-B1E7-6D2B0A7974EA}"/>
              </a:ext>
            </a:extLst>
          </p:cNvPr>
          <p:cNvSpPr>
            <a:spLocks noGrp="1"/>
          </p:cNvSpPr>
          <p:nvPr>
            <p:ph type="dt" sz="half" idx="10"/>
          </p:nvPr>
        </p:nvSpPr>
        <p:spPr/>
        <p:txBody>
          <a:bodyPr/>
          <a:lstStyle/>
          <a:p>
            <a:fld id="{43EB6DB1-3762-4EFC-B5CC-AD4013139066}" type="datetimeFigureOut">
              <a:rPr lang="en-US" smtClean="0"/>
              <a:t>12/2/2021</a:t>
            </a:fld>
            <a:endParaRPr lang="en-US"/>
          </a:p>
        </p:txBody>
      </p:sp>
      <p:sp>
        <p:nvSpPr>
          <p:cNvPr id="6" name="Footer Placeholder 5">
            <a:extLst>
              <a:ext uri="{FF2B5EF4-FFF2-40B4-BE49-F238E27FC236}">
                <a16:creationId xmlns:a16="http://schemas.microsoft.com/office/drawing/2014/main" id="{46D89CAB-D61A-4E67-9D92-D3CF7BE85D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227941-0869-4262-9858-B2A157B51709}"/>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169893646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F1617-975E-4887-9ED2-1013875FA4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565F3F5-CA45-4160-A046-04C75CD348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5BAC29-6A74-4B31-A2D9-E87D71BC21E5}"/>
              </a:ext>
            </a:extLst>
          </p:cNvPr>
          <p:cNvSpPr>
            <a:spLocks noGrp="1"/>
          </p:cNvSpPr>
          <p:nvPr>
            <p:ph type="dt" sz="half" idx="10"/>
          </p:nvPr>
        </p:nvSpPr>
        <p:spPr/>
        <p:txBody>
          <a:bodyPr/>
          <a:lstStyle/>
          <a:p>
            <a:fld id="{43EB6DB1-3762-4EFC-B5CC-AD4013139066}" type="datetimeFigureOut">
              <a:rPr lang="en-US" smtClean="0"/>
              <a:t>12/2/2021</a:t>
            </a:fld>
            <a:endParaRPr lang="en-US"/>
          </a:p>
        </p:txBody>
      </p:sp>
      <p:sp>
        <p:nvSpPr>
          <p:cNvPr id="5" name="Footer Placeholder 4">
            <a:extLst>
              <a:ext uri="{FF2B5EF4-FFF2-40B4-BE49-F238E27FC236}">
                <a16:creationId xmlns:a16="http://schemas.microsoft.com/office/drawing/2014/main" id="{2F86BD8F-ADD4-47FB-8108-1E1A7E653C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6A2DEA-B7FE-465E-A028-2952B64D2202}"/>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34121348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6BEADA-A2E0-4DF4-9456-7E550200A9F7}"/>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43E5BD-749B-4B12-BC15-E8407679FEC8}"/>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0358C7-5B15-458F-9310-5419F0BC8494}"/>
              </a:ext>
            </a:extLst>
          </p:cNvPr>
          <p:cNvSpPr>
            <a:spLocks noGrp="1"/>
          </p:cNvSpPr>
          <p:nvPr>
            <p:ph type="dt" sz="half" idx="10"/>
          </p:nvPr>
        </p:nvSpPr>
        <p:spPr/>
        <p:txBody>
          <a:bodyPr/>
          <a:lstStyle/>
          <a:p>
            <a:fld id="{43EB6DB1-3762-4EFC-B5CC-AD4013139066}" type="datetimeFigureOut">
              <a:rPr lang="en-US" smtClean="0"/>
              <a:t>12/2/2021</a:t>
            </a:fld>
            <a:endParaRPr lang="en-US"/>
          </a:p>
        </p:txBody>
      </p:sp>
      <p:sp>
        <p:nvSpPr>
          <p:cNvPr id="5" name="Footer Placeholder 4">
            <a:extLst>
              <a:ext uri="{FF2B5EF4-FFF2-40B4-BE49-F238E27FC236}">
                <a16:creationId xmlns:a16="http://schemas.microsoft.com/office/drawing/2014/main" id="{80FB098D-1EDB-4DA3-AFB9-FE0025C567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603118-B3DD-41E6-B939-40D91751C195}"/>
              </a:ext>
            </a:extLst>
          </p:cNvPr>
          <p:cNvSpPr>
            <a:spLocks noGrp="1"/>
          </p:cNvSpPr>
          <p:nvPr>
            <p:ph type="sldNum" sz="quarter" idx="12"/>
          </p:nvPr>
        </p:nvSpPr>
        <p:spPr/>
        <p:txBody>
          <a:bodyPr/>
          <a:lstStyle/>
          <a:p>
            <a:fld id="{ADFCF24F-ACF2-4F11-9D5B-26F9EC41F092}" type="slidenum">
              <a:rPr lang="en-US" smtClean="0"/>
              <a:t>‹#›</a:t>
            </a:fld>
            <a:endParaRPr lang="en-US"/>
          </a:p>
        </p:txBody>
      </p:sp>
    </p:spTree>
    <p:extLst>
      <p:ext uri="{BB962C8B-B14F-4D97-AF65-F5344CB8AC3E}">
        <p14:creationId xmlns:p14="http://schemas.microsoft.com/office/powerpoint/2010/main" val="19133717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12/2/2021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8171" y="102393"/>
            <a:ext cx="8076896" cy="763525"/>
          </a:xfrm>
        </p:spPr>
        <p:txBody>
          <a:bodyPr>
            <a:normAutofit/>
          </a:bodyPr>
          <a:lstStyle>
            <a:lvl1pPr algn="l">
              <a:defRPr sz="3600" baseline="0">
                <a:solidFill>
                  <a:srgbClr val="002060"/>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Text Placeholder 2"/>
          <p:cNvSpPr>
            <a:spLocks noGrp="1"/>
          </p:cNvSpPr>
          <p:nvPr>
            <p:ph type="body" idx="1"/>
          </p:nvPr>
        </p:nvSpPr>
        <p:spPr>
          <a:xfrm>
            <a:off x="536879" y="1655520"/>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6879" y="2127917"/>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72000" y="1655520"/>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572000" y="2127917"/>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12/2/2021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12/2/2021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12/2/2021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12/2/2021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5.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12/2/2021</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3720DE5-19ED-441E-BB54-D8E6900A0CE4}"/>
              </a:ext>
            </a:extLst>
          </p:cNvPr>
          <p:cNvSpPr>
            <a:spLocks noGrp="1" noChangeArrowheads="1"/>
          </p:cNvSpPr>
          <p:nvPr>
            <p:ph type="title"/>
          </p:nvPr>
        </p:nvSpPr>
        <p:spPr bwMode="auto">
          <a:xfrm>
            <a:off x="457200" y="205979"/>
            <a:ext cx="8229600" cy="857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1F6C9D51-2532-4FCB-8E72-8F43C652ED8A}"/>
              </a:ext>
            </a:extLst>
          </p:cNvPr>
          <p:cNvSpPr>
            <a:spLocks noGrp="1" noChangeArrowheads="1"/>
          </p:cNvSpPr>
          <p:nvPr>
            <p:ph type="body" idx="1"/>
          </p:nvPr>
        </p:nvSpPr>
        <p:spPr bwMode="auto">
          <a:xfrm>
            <a:off x="457200" y="1200151"/>
            <a:ext cx="8229600" cy="3394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DC7FEF90-D8A3-4181-9804-54B721269E04}"/>
              </a:ext>
            </a:extLst>
          </p:cNvPr>
          <p:cNvSpPr>
            <a:spLocks noGrp="1" noChangeArrowheads="1"/>
          </p:cNvSpPr>
          <p:nvPr>
            <p:ph type="dt" sz="half" idx="2"/>
          </p:nvPr>
        </p:nvSpPr>
        <p:spPr bwMode="auto">
          <a:xfrm>
            <a:off x="457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50"/>
            </a:lvl1pPr>
          </a:lstStyle>
          <a:p>
            <a:endParaRPr lang="en-US" altLang="en-US"/>
          </a:p>
        </p:txBody>
      </p:sp>
      <p:sp>
        <p:nvSpPr>
          <p:cNvPr id="1029" name="Rectangle 5">
            <a:extLst>
              <a:ext uri="{FF2B5EF4-FFF2-40B4-BE49-F238E27FC236}">
                <a16:creationId xmlns:a16="http://schemas.microsoft.com/office/drawing/2014/main" id="{8BA43090-1064-460E-A34C-A37B3A4D0860}"/>
              </a:ext>
            </a:extLst>
          </p:cNvPr>
          <p:cNvSpPr>
            <a:spLocks noGrp="1" noChangeArrowheads="1"/>
          </p:cNvSpPr>
          <p:nvPr>
            <p:ph type="ftr" sz="quarter" idx="3"/>
          </p:nvPr>
        </p:nvSpPr>
        <p:spPr bwMode="auto">
          <a:xfrm>
            <a:off x="3124200" y="4683919"/>
            <a:ext cx="2895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50"/>
            </a:lvl1pPr>
          </a:lstStyle>
          <a:p>
            <a:endParaRPr lang="en-US" altLang="en-US"/>
          </a:p>
        </p:txBody>
      </p:sp>
      <p:sp>
        <p:nvSpPr>
          <p:cNvPr id="1030" name="Rectangle 6">
            <a:extLst>
              <a:ext uri="{FF2B5EF4-FFF2-40B4-BE49-F238E27FC236}">
                <a16:creationId xmlns:a16="http://schemas.microsoft.com/office/drawing/2014/main" id="{8883F950-7340-4618-8488-312BE1211C3E}"/>
              </a:ext>
            </a:extLst>
          </p:cNvPr>
          <p:cNvSpPr>
            <a:spLocks noGrp="1" noChangeArrowheads="1"/>
          </p:cNvSpPr>
          <p:nvPr>
            <p:ph type="sldNum" sz="quarter" idx="4"/>
          </p:nvPr>
        </p:nvSpPr>
        <p:spPr bwMode="auto">
          <a:xfrm>
            <a:off x="6553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050"/>
            </a:lvl1pPr>
          </a:lstStyle>
          <a:p>
            <a:fld id="{8F6C5AAE-8CFC-4D98-B5E6-A291CDE76BB6}" type="slidenum">
              <a:rPr lang="en-US" altLang="en-US"/>
              <a:pPr/>
              <a:t>‹#›</a:t>
            </a:fld>
            <a:endParaRPr lang="en-US" altLang="en-US"/>
          </a:p>
        </p:txBody>
      </p:sp>
      <p:pic>
        <p:nvPicPr>
          <p:cNvPr id="1031" name="Picture 7">
            <a:extLst>
              <a:ext uri="{FF2B5EF4-FFF2-40B4-BE49-F238E27FC236}">
                <a16:creationId xmlns:a16="http://schemas.microsoft.com/office/drawing/2014/main" id="{6A60E870-1288-46E0-B474-C709260D7016}"/>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1924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ransition advClick="0" advTm="301000"/>
  <p:txStyles>
    <p:titleStyle>
      <a:lvl1pPr algn="ctr" rtl="0" eaLnBrk="1" fontAlgn="base" hangingPunct="1">
        <a:spcBef>
          <a:spcPct val="0"/>
        </a:spcBef>
        <a:spcAft>
          <a:spcPct val="0"/>
        </a:spcAft>
        <a:defRPr sz="3300" kern="1200">
          <a:solidFill>
            <a:schemeClr val="tx2"/>
          </a:solidFill>
          <a:latin typeface="+mj-lt"/>
          <a:ea typeface="+mj-ea"/>
          <a:cs typeface="+mj-cs"/>
        </a:defRPr>
      </a:lvl1pPr>
      <a:lvl2pPr algn="ctr" rtl="0" eaLnBrk="1" fontAlgn="base" hangingPunct="1">
        <a:spcBef>
          <a:spcPct val="0"/>
        </a:spcBef>
        <a:spcAft>
          <a:spcPct val="0"/>
        </a:spcAft>
        <a:defRPr sz="3300">
          <a:solidFill>
            <a:schemeClr val="tx2"/>
          </a:solidFill>
          <a:latin typeface="Arial" panose="020B0604020202020204" pitchFamily="34" charset="0"/>
        </a:defRPr>
      </a:lvl2pPr>
      <a:lvl3pPr algn="ctr" rtl="0" eaLnBrk="1" fontAlgn="base" hangingPunct="1">
        <a:spcBef>
          <a:spcPct val="0"/>
        </a:spcBef>
        <a:spcAft>
          <a:spcPct val="0"/>
        </a:spcAft>
        <a:defRPr sz="3300">
          <a:solidFill>
            <a:schemeClr val="tx2"/>
          </a:solidFill>
          <a:latin typeface="Arial" panose="020B0604020202020204" pitchFamily="34" charset="0"/>
        </a:defRPr>
      </a:lvl3pPr>
      <a:lvl4pPr algn="ctr" rtl="0" eaLnBrk="1" fontAlgn="base" hangingPunct="1">
        <a:spcBef>
          <a:spcPct val="0"/>
        </a:spcBef>
        <a:spcAft>
          <a:spcPct val="0"/>
        </a:spcAft>
        <a:defRPr sz="3300">
          <a:solidFill>
            <a:schemeClr val="tx2"/>
          </a:solidFill>
          <a:latin typeface="Arial" panose="020B0604020202020204" pitchFamily="34" charset="0"/>
        </a:defRPr>
      </a:lvl4pPr>
      <a:lvl5pPr algn="ctr" rtl="0" eaLnBrk="1" fontAlgn="base" hangingPunct="1">
        <a:spcBef>
          <a:spcPct val="0"/>
        </a:spcBef>
        <a:spcAft>
          <a:spcPct val="0"/>
        </a:spcAft>
        <a:defRPr sz="3300">
          <a:solidFill>
            <a:schemeClr val="tx2"/>
          </a:solidFill>
          <a:latin typeface="Arial" panose="020B0604020202020204" pitchFamily="34" charset="0"/>
        </a:defRPr>
      </a:lvl5pPr>
      <a:lvl6pPr marL="342900" algn="ctr" rtl="0" eaLnBrk="1" fontAlgn="base" hangingPunct="1">
        <a:spcBef>
          <a:spcPct val="0"/>
        </a:spcBef>
        <a:spcAft>
          <a:spcPct val="0"/>
        </a:spcAft>
        <a:defRPr sz="3300">
          <a:solidFill>
            <a:schemeClr val="tx2"/>
          </a:solidFill>
          <a:latin typeface="Arial" panose="020B0604020202020204" pitchFamily="34" charset="0"/>
        </a:defRPr>
      </a:lvl6pPr>
      <a:lvl7pPr marL="685800" algn="ctr" rtl="0" eaLnBrk="1" fontAlgn="base" hangingPunct="1">
        <a:spcBef>
          <a:spcPct val="0"/>
        </a:spcBef>
        <a:spcAft>
          <a:spcPct val="0"/>
        </a:spcAft>
        <a:defRPr sz="3300">
          <a:solidFill>
            <a:schemeClr val="tx2"/>
          </a:solidFill>
          <a:latin typeface="Arial" panose="020B0604020202020204" pitchFamily="34" charset="0"/>
        </a:defRPr>
      </a:lvl7pPr>
      <a:lvl8pPr marL="1028700" algn="ctr" rtl="0" eaLnBrk="1" fontAlgn="base" hangingPunct="1">
        <a:spcBef>
          <a:spcPct val="0"/>
        </a:spcBef>
        <a:spcAft>
          <a:spcPct val="0"/>
        </a:spcAft>
        <a:defRPr sz="3300">
          <a:solidFill>
            <a:schemeClr val="tx2"/>
          </a:solidFill>
          <a:latin typeface="Arial" panose="020B0604020202020204" pitchFamily="34" charset="0"/>
        </a:defRPr>
      </a:lvl8pPr>
      <a:lvl9pPr marL="1371600" algn="ctr" rtl="0" eaLnBrk="1" fontAlgn="base" hangingPunct="1">
        <a:spcBef>
          <a:spcPct val="0"/>
        </a:spcBef>
        <a:spcAft>
          <a:spcPct val="0"/>
        </a:spcAft>
        <a:defRPr sz="3300">
          <a:solidFill>
            <a:schemeClr val="tx2"/>
          </a:solidFill>
          <a:latin typeface="Arial" panose="020B0604020202020204" pitchFamily="34" charset="0"/>
        </a:defRPr>
      </a:lvl9pPr>
    </p:titleStyle>
    <p:bodyStyle>
      <a:lvl1pPr marL="257175" indent="-257175" algn="l" rtl="0" eaLnBrk="1" fontAlgn="base" hangingPunct="1">
        <a:spcBef>
          <a:spcPct val="20000"/>
        </a:spcBef>
        <a:spcAft>
          <a:spcPct val="0"/>
        </a:spcAft>
        <a:buChar char="•"/>
        <a:defRPr sz="2400" kern="1200">
          <a:solidFill>
            <a:schemeClr val="tx1"/>
          </a:solidFill>
          <a:latin typeface="+mn-lt"/>
          <a:ea typeface="+mn-ea"/>
          <a:cs typeface="+mn-cs"/>
        </a:defRPr>
      </a:lvl1pPr>
      <a:lvl2pPr marL="557213" indent="-214313" algn="l" rtl="0" eaLnBrk="1" fontAlgn="base" hangingPunct="1">
        <a:spcBef>
          <a:spcPct val="20000"/>
        </a:spcBef>
        <a:spcAft>
          <a:spcPct val="0"/>
        </a:spcAft>
        <a:buChar char="–"/>
        <a:defRPr sz="2100" kern="1200">
          <a:solidFill>
            <a:schemeClr val="tx1"/>
          </a:solidFill>
          <a:latin typeface="+mn-lt"/>
          <a:ea typeface="+mn-ea"/>
          <a:cs typeface="+mn-cs"/>
        </a:defRPr>
      </a:lvl2pPr>
      <a:lvl3pPr marL="857250" indent="-171450" algn="l" rtl="0" eaLnBrk="1" fontAlgn="base" hangingPunct="1">
        <a:spcBef>
          <a:spcPct val="20000"/>
        </a:spcBef>
        <a:spcAft>
          <a:spcPct val="0"/>
        </a:spcAft>
        <a:buChar char="•"/>
        <a:defRPr sz="1800" kern="1200">
          <a:solidFill>
            <a:schemeClr val="tx1"/>
          </a:solidFill>
          <a:latin typeface="+mn-lt"/>
          <a:ea typeface="+mn-ea"/>
          <a:cs typeface="+mn-cs"/>
        </a:defRPr>
      </a:lvl3pPr>
      <a:lvl4pPr marL="1200150" indent="-171450" algn="l" rtl="0" eaLnBrk="1" fontAlgn="base" hangingPunct="1">
        <a:spcBef>
          <a:spcPct val="20000"/>
        </a:spcBef>
        <a:spcAft>
          <a:spcPct val="0"/>
        </a:spcAft>
        <a:buChar char="–"/>
        <a:defRPr sz="1500" kern="1200">
          <a:solidFill>
            <a:schemeClr val="tx1"/>
          </a:solidFill>
          <a:latin typeface="+mn-lt"/>
          <a:ea typeface="+mn-ea"/>
          <a:cs typeface="+mn-cs"/>
        </a:defRPr>
      </a:lvl4pPr>
      <a:lvl5pPr marL="1543050" indent="-171450" algn="l" rtl="0" eaLnBrk="1" fontAlgn="base" hangingPunct="1">
        <a:spcBef>
          <a:spcPct val="20000"/>
        </a:spcBef>
        <a:spcAft>
          <a:spcPct val="0"/>
        </a:spcAft>
        <a:buChar char="»"/>
        <a:defRPr sz="15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967421-F850-4E1D-8459-63E497CDF59D}"/>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0FA7B66-78EB-4867-8C78-B78F9575BE32}"/>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341029-158F-4C49-AD09-37C5AB920DA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43EB6DB1-3762-4EFC-B5CC-AD4013139066}" type="datetimeFigureOut">
              <a:rPr lang="en-US" smtClean="0"/>
              <a:t>12/2/2021</a:t>
            </a:fld>
            <a:endParaRPr lang="en-US"/>
          </a:p>
        </p:txBody>
      </p:sp>
      <p:sp>
        <p:nvSpPr>
          <p:cNvPr id="5" name="Footer Placeholder 4">
            <a:extLst>
              <a:ext uri="{FF2B5EF4-FFF2-40B4-BE49-F238E27FC236}">
                <a16:creationId xmlns:a16="http://schemas.microsoft.com/office/drawing/2014/main" id="{5F98F8A9-C7A5-4FC3-A3A9-E8FD6602223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D2FA259-ACFE-48C4-87BE-7104615BFD35}"/>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ADFCF24F-ACF2-4F11-9D5B-26F9EC41F092}" type="slidenum">
              <a:rPr lang="en-US" smtClean="0"/>
              <a:t>‹#›</a:t>
            </a:fld>
            <a:endParaRPr lang="en-US"/>
          </a:p>
        </p:txBody>
      </p:sp>
    </p:spTree>
    <p:extLst>
      <p:ext uri="{BB962C8B-B14F-4D97-AF65-F5344CB8AC3E}">
        <p14:creationId xmlns:p14="http://schemas.microsoft.com/office/powerpoint/2010/main" val="3190977037"/>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slide" Target="slide3.xml"/><Relationship Id="rId7" Type="http://schemas.openxmlformats.org/officeDocument/2006/relationships/slide" Target="slide2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17.xml"/><Relationship Id="rId11" Type="http://schemas.openxmlformats.org/officeDocument/2006/relationships/image" Target="../media/image7.png"/><Relationship Id="rId5" Type="http://schemas.openxmlformats.org/officeDocument/2006/relationships/slide" Target="slide12.xml"/><Relationship Id="rId10" Type="http://schemas.openxmlformats.org/officeDocument/2006/relationships/slide" Target="slide40.xml"/><Relationship Id="rId4" Type="http://schemas.openxmlformats.org/officeDocument/2006/relationships/slide" Target="slide8.xml"/><Relationship Id="rId9" Type="http://schemas.openxmlformats.org/officeDocument/2006/relationships/slide" Target="slide3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9.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9.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Alan-Lomax/Led2"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Alan-Lomax/Timer" TargetMode="External"/><Relationship Id="rId7" Type="http://schemas.openxmlformats.org/officeDocument/2006/relationships/image" Target="../media/image7.png"/><Relationship Id="rId2" Type="http://schemas.openxmlformats.org/officeDocument/2006/relationships/hyperlink" Target="https://github.com/Alan-Lomax/DblDelay" TargetMode="External"/><Relationship Id="rId1" Type="http://schemas.openxmlformats.org/officeDocument/2006/relationships/slideLayout" Target="../slideLayouts/slideLayout3.xml"/><Relationship Id="rId6" Type="http://schemas.openxmlformats.org/officeDocument/2006/relationships/hyperlink" Target="https://github.com/Alan-Lomax/Led2" TargetMode="External"/><Relationship Id="rId5" Type="http://schemas.openxmlformats.org/officeDocument/2006/relationships/hyperlink" Target="https://github.com/Alan-Lomax/LCD_NHD2x20" TargetMode="External"/><Relationship Id="rId4" Type="http://schemas.openxmlformats.org/officeDocument/2006/relationships/hyperlink" Target="https://github.com/Alan-Lomax/Button"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3.xml"/><Relationship Id="rId5" Type="http://schemas.openxmlformats.org/officeDocument/2006/relationships/image" Target="../media/image23.png"/><Relationship Id="rId4" Type="http://schemas.openxmlformats.org/officeDocument/2006/relationships/image" Target="../media/image22.jpeg"/></Relationships>
</file>

<file path=ppt/slides/_rels/slide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http://users.ece.utexas.edu/~valvano/embed/chap3/chap3.htm" TargetMode="External"/><Relationship Id="rId7" Type="http://schemas.openxmlformats.org/officeDocument/2006/relationships/hyperlink" Target="http://paulmurraycbr.github.io/ArduinoTheOOWay.html" TargetMode="External"/><Relationship Id="rId2" Type="http://schemas.openxmlformats.org/officeDocument/2006/relationships/notesSlide" Target="../notesSlides/notesSlide30.xml"/><Relationship Id="rId1" Type="http://schemas.openxmlformats.org/officeDocument/2006/relationships/slideLayout" Target="../slideLayouts/slideLayout8.xml"/><Relationship Id="rId6" Type="http://schemas.openxmlformats.org/officeDocument/2006/relationships/hyperlink" Target="https://www.geeksforgeeks.org/c-classes-and-objects/" TargetMode="External"/><Relationship Id="rId5" Type="http://schemas.openxmlformats.org/officeDocument/2006/relationships/hyperlink" Target="http://mypractic.com/lesson-7-classes-in-c-language-for-arduino-button-as-an-object/" TargetMode="External"/><Relationship Id="rId4" Type="http://schemas.openxmlformats.org/officeDocument/2006/relationships/hyperlink" Target="https://www.guru99.com/cpp-classes-objects.htm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9528" y="817551"/>
            <a:ext cx="6260905" cy="1296084"/>
          </a:xfrm>
        </p:spPr>
        <p:txBody>
          <a:bodyPr>
            <a:noAutofit/>
          </a:bodyPr>
          <a:lstStyle/>
          <a:p>
            <a:r>
              <a:rPr lang="en-US" sz="2800" dirty="0"/>
              <a:t>Arduino</a:t>
            </a:r>
            <a:br>
              <a:rPr lang="en-US" sz="2800" dirty="0"/>
            </a:br>
            <a:r>
              <a:rPr lang="en-US" sz="2800" dirty="0"/>
              <a:t>Class Programming</a:t>
            </a:r>
            <a:br>
              <a:rPr lang="en-US" sz="2800" dirty="0"/>
            </a:br>
            <a:r>
              <a:rPr lang="en-US" sz="2800" dirty="0"/>
              <a:t>with Examples</a:t>
            </a:r>
          </a:p>
        </p:txBody>
      </p:sp>
      <p:sp>
        <p:nvSpPr>
          <p:cNvPr id="5" name="Subtitle 4">
            <a:extLst>
              <a:ext uri="{FF2B5EF4-FFF2-40B4-BE49-F238E27FC236}">
                <a16:creationId xmlns:a16="http://schemas.microsoft.com/office/drawing/2014/main" id="{8FE3DC35-3C64-4660-A8CC-530FC89DB7C0}"/>
              </a:ext>
            </a:extLst>
          </p:cNvPr>
          <p:cNvSpPr>
            <a:spLocks noGrp="1"/>
          </p:cNvSpPr>
          <p:nvPr>
            <p:ph type="subTitle" idx="1"/>
          </p:nvPr>
        </p:nvSpPr>
        <p:spPr>
          <a:xfrm>
            <a:off x="203200" y="2381708"/>
            <a:ext cx="2514599" cy="380084"/>
          </a:xfrm>
          <a:solidFill>
            <a:schemeClr val="accent6">
              <a:lumMod val="75000"/>
            </a:schemeClr>
          </a:solidFill>
        </p:spPr>
        <p:txBody>
          <a:bodyPr anchor="ctr" anchorCtr="0">
            <a:normAutofit fontScale="77500" lnSpcReduction="20000"/>
          </a:bodyPr>
          <a:lstStyle/>
          <a:p>
            <a:r>
              <a:rPr lang="en-US" dirty="0">
                <a:solidFill>
                  <a:schemeClr val="tx1"/>
                </a:solidFill>
              </a:rPr>
              <a:t>An Introduction</a:t>
            </a:r>
          </a:p>
        </p:txBody>
      </p:sp>
      <p:sp>
        <p:nvSpPr>
          <p:cNvPr id="4" name="Subtitle 4">
            <a:extLst>
              <a:ext uri="{FF2B5EF4-FFF2-40B4-BE49-F238E27FC236}">
                <a16:creationId xmlns:a16="http://schemas.microsoft.com/office/drawing/2014/main" id="{D59EB138-533B-419C-90C5-50F424F49BB0}"/>
              </a:ext>
            </a:extLst>
          </p:cNvPr>
          <p:cNvSpPr txBox="1">
            <a:spLocks/>
          </p:cNvSpPr>
          <p:nvPr/>
        </p:nvSpPr>
        <p:spPr>
          <a:xfrm>
            <a:off x="203200" y="3754449"/>
            <a:ext cx="2903531" cy="1143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Arial" pitchFamily="34" charset="0"/>
              <a:buNone/>
              <a:defRPr sz="2800" b="0" i="0" kern="1200">
                <a:solidFill>
                  <a:schemeClr val="bg1"/>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t>Alan Lomax</a:t>
            </a:r>
          </a:p>
          <a:p>
            <a:r>
              <a:rPr lang="en-US" sz="1400" dirty="0"/>
              <a:t>M8640</a:t>
            </a:r>
          </a:p>
        </p:txBody>
      </p:sp>
      <p:pic>
        <p:nvPicPr>
          <p:cNvPr id="6" name="Picture 2" descr="MERG Logo">
            <a:extLst>
              <a:ext uri="{FF2B5EF4-FFF2-40B4-BE49-F238E27FC236}">
                <a16:creationId xmlns:a16="http://schemas.microsoft.com/office/drawing/2014/main" id="{6652F61E-6C19-4335-BD79-B5C751A7C6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200" y="55084"/>
            <a:ext cx="1940824" cy="76246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69DEE34C-FA43-48F9-99DE-C77795D449F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6898"/>
            <a:ext cx="7016194" cy="595313"/>
          </a:xfrm>
        </p:spPr>
        <p:txBody>
          <a:bodyPr>
            <a:normAutofit fontScale="90000"/>
          </a:bodyPr>
          <a:lstStyle/>
          <a:p>
            <a:r>
              <a:rPr lang="en-US" dirty="0"/>
              <a:t>Types and Structures</a:t>
            </a:r>
            <a:endParaRPr lang="en-US" sz="5400" dirty="0"/>
          </a:p>
        </p:txBody>
      </p:sp>
      <p:sp>
        <p:nvSpPr>
          <p:cNvPr id="5" name="Content Placeholder 4"/>
          <p:cNvSpPr>
            <a:spLocks noGrp="1"/>
          </p:cNvSpPr>
          <p:nvPr>
            <p:ph idx="1"/>
          </p:nvPr>
        </p:nvSpPr>
        <p:spPr>
          <a:xfrm>
            <a:off x="383897" y="843780"/>
            <a:ext cx="7162800" cy="2209800"/>
          </a:xfrm>
        </p:spPr>
        <p:txBody>
          <a:bodyPr>
            <a:normAutofit/>
          </a:bodyPr>
          <a:lstStyle/>
          <a:p>
            <a:pPr marL="0" indent="0">
              <a:buNone/>
            </a:pPr>
            <a:r>
              <a:rPr lang="en-US" sz="2400" dirty="0"/>
              <a:t>struct   </a:t>
            </a:r>
            <a:r>
              <a:rPr lang="en-US" sz="1900" dirty="0"/>
              <a:t> (short for structure)</a:t>
            </a:r>
          </a:p>
          <a:p>
            <a:pPr marL="171450" lvl="1" indent="0">
              <a:spcBef>
                <a:spcPts val="0"/>
              </a:spcBef>
              <a:buNone/>
            </a:pPr>
            <a:endParaRPr lang="en-US" sz="1800" dirty="0"/>
          </a:p>
          <a:p>
            <a:pPr marL="171450" lvl="1" indent="0">
              <a:spcBef>
                <a:spcPts val="0"/>
              </a:spcBef>
              <a:buNone/>
            </a:pPr>
            <a:r>
              <a:rPr lang="en-US" sz="1800" dirty="0"/>
              <a:t>It is possible (and not uncommon) to define our own variable type which is a combination of the basic types given previously. A simple example:</a:t>
            </a:r>
          </a:p>
          <a:p>
            <a:pPr marL="685800" lvl="1" indent="0">
              <a:spcBef>
                <a:spcPts val="0"/>
              </a:spcBef>
              <a:buNone/>
            </a:pPr>
            <a:endParaRPr lang="en-US" sz="1200" dirty="0">
              <a:latin typeface="Courier New" panose="02070309020205020404" pitchFamily="49" charset="0"/>
              <a:cs typeface="Courier New" panose="02070309020205020404" pitchFamily="49" charset="0"/>
            </a:endParaRPr>
          </a:p>
          <a:p>
            <a:pPr marL="685800" lvl="1" indent="0">
              <a:spcBef>
                <a:spcPts val="0"/>
              </a:spcBef>
              <a:buNone/>
            </a:pPr>
            <a:r>
              <a:rPr lang="en-US" sz="1200" dirty="0">
                <a:latin typeface="Courier New" panose="02070309020205020404" pitchFamily="49" charset="0"/>
                <a:cs typeface="Courier New" panose="02070309020205020404" pitchFamily="49" charset="0"/>
              </a:rPr>
              <a:t>struct </a:t>
            </a:r>
            <a:r>
              <a:rPr lang="en-US" sz="1200" b="1" dirty="0">
                <a:solidFill>
                  <a:srgbClr val="C00000"/>
                </a:solidFill>
                <a:latin typeface="Courier New" panose="02070309020205020404" pitchFamily="49" charset="0"/>
                <a:cs typeface="Courier New" panose="02070309020205020404" pitchFamily="49" charset="0"/>
              </a:rPr>
              <a:t>structname</a:t>
            </a:r>
            <a:r>
              <a:rPr lang="en-US" sz="1200" dirty="0">
                <a:latin typeface="Courier New" panose="02070309020205020404" pitchFamily="49" charset="0"/>
                <a:cs typeface="Courier New" panose="02070309020205020404" pitchFamily="49" charset="0"/>
              </a:rPr>
              <a:t> {</a:t>
            </a:r>
          </a:p>
          <a:p>
            <a:pPr marL="685800" lvl="1" indent="0">
              <a:spcBef>
                <a:spcPts val="0"/>
              </a:spcBef>
              <a:buNone/>
            </a:pPr>
            <a:r>
              <a:rPr lang="en-US" sz="1200" dirty="0">
                <a:latin typeface="Courier New" panose="02070309020205020404" pitchFamily="49" charset="0"/>
                <a:cs typeface="Courier New" panose="02070309020205020404" pitchFamily="49" charset="0"/>
              </a:rPr>
              <a:t>   String </a:t>
            </a:r>
            <a:r>
              <a:rPr lang="en-US" sz="1200" dirty="0" err="1">
                <a:latin typeface="Courier New" panose="02070309020205020404" pitchFamily="49" charset="0"/>
                <a:cs typeface="Courier New" panose="02070309020205020404" pitchFamily="49" charset="0"/>
              </a:rPr>
              <a:t>fname</a:t>
            </a:r>
            <a:r>
              <a:rPr lang="en-US" sz="1200" dirty="0">
                <a:latin typeface="Courier New" panose="02070309020205020404" pitchFamily="49" charset="0"/>
                <a:cs typeface="Courier New" panose="02070309020205020404" pitchFamily="49" charset="0"/>
              </a:rPr>
              <a:t>;</a:t>
            </a:r>
          </a:p>
          <a:p>
            <a:pPr marL="685800" lvl="1" indent="0">
              <a:spcBef>
                <a:spcPts val="0"/>
              </a:spcBef>
              <a:buNone/>
            </a:pPr>
            <a:r>
              <a:rPr lang="en-US" sz="1200" dirty="0">
                <a:latin typeface="Courier New" panose="02070309020205020404" pitchFamily="49" charset="0"/>
                <a:cs typeface="Courier New" panose="02070309020205020404" pitchFamily="49" charset="0"/>
              </a:rPr>
              <a:t>   String </a:t>
            </a:r>
            <a:r>
              <a:rPr lang="en-US" sz="1200" dirty="0" err="1">
                <a:latin typeface="Courier New" panose="02070309020205020404" pitchFamily="49" charset="0"/>
                <a:cs typeface="Courier New" panose="02070309020205020404" pitchFamily="49" charset="0"/>
              </a:rPr>
              <a:t>lname</a:t>
            </a:r>
            <a:r>
              <a:rPr lang="en-US" sz="1200" dirty="0">
                <a:latin typeface="Courier New" panose="02070309020205020404" pitchFamily="49" charset="0"/>
                <a:cs typeface="Courier New" panose="02070309020205020404" pitchFamily="49" charset="0"/>
              </a:rPr>
              <a:t>;</a:t>
            </a:r>
          </a:p>
          <a:p>
            <a:pPr marL="685800" lvl="1" indent="0">
              <a:spcBef>
                <a:spcPts val="0"/>
              </a:spcBef>
              <a:buNone/>
            </a:pPr>
            <a:r>
              <a:rPr lang="en-US" sz="1200" dirty="0">
                <a:latin typeface="Courier New" panose="02070309020205020404" pitchFamily="49" charset="0"/>
                <a:cs typeface="Courier New" panose="02070309020205020404" pitchFamily="49" charset="0"/>
              </a:rPr>
              <a:t>};</a:t>
            </a:r>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3" name="TextBox 2">
            <a:extLst>
              <a:ext uri="{FF2B5EF4-FFF2-40B4-BE49-F238E27FC236}">
                <a16:creationId xmlns:a16="http://schemas.microsoft.com/office/drawing/2014/main" id="{7BA017C0-B0BD-4632-B7F3-F204AB046161}"/>
              </a:ext>
            </a:extLst>
          </p:cNvPr>
          <p:cNvSpPr txBox="1"/>
          <p:nvPr/>
        </p:nvSpPr>
        <p:spPr>
          <a:xfrm>
            <a:off x="360084" y="3105149"/>
            <a:ext cx="7391400" cy="276999"/>
          </a:xfrm>
          <a:prstGeom prst="rect">
            <a:avLst/>
          </a:prstGeom>
          <a:noFill/>
        </p:spPr>
        <p:txBody>
          <a:bodyPr wrap="square" rtlCol="0">
            <a:spAutoFit/>
          </a:bodyPr>
          <a:lstStyle/>
          <a:p>
            <a:pPr marL="685800" lvl="1" indent="0">
              <a:spcBef>
                <a:spcPts val="0"/>
              </a:spcBef>
              <a:buNone/>
            </a:pPr>
            <a:r>
              <a:rPr lang="en-US" sz="1200" b="1" dirty="0">
                <a:solidFill>
                  <a:srgbClr val="C00000"/>
                </a:solidFill>
                <a:latin typeface="Courier New" panose="02070309020205020404" pitchFamily="49" charset="0"/>
                <a:cs typeface="Courier New" panose="02070309020205020404" pitchFamily="49" charset="0"/>
              </a:rPr>
              <a:t>structname</a:t>
            </a:r>
            <a:r>
              <a:rPr lang="en-US" sz="1200" dirty="0">
                <a:latin typeface="Courier New" panose="02070309020205020404" pitchFamily="49" charset="0"/>
                <a:cs typeface="Courier New" panose="02070309020205020404" pitchFamily="49" charset="0"/>
              </a:rPr>
              <a:t> </a:t>
            </a:r>
            <a:r>
              <a:rPr lang="en-US" sz="1200" b="1" dirty="0" err="1">
                <a:solidFill>
                  <a:schemeClr val="tx2">
                    <a:lumMod val="60000"/>
                    <a:lumOff val="40000"/>
                  </a:schemeClr>
                </a:solidFill>
                <a:latin typeface="Courier New" panose="02070309020205020404" pitchFamily="49" charset="0"/>
                <a:cs typeface="Courier New" panose="02070309020205020404" pitchFamily="49" charset="0"/>
              </a:rPr>
              <a:t>fullName</a:t>
            </a:r>
            <a:r>
              <a:rPr lang="en-US" sz="1200" dirty="0">
                <a:latin typeface="Courier New" panose="02070309020205020404" pitchFamily="49" charset="0"/>
                <a:cs typeface="Courier New" panose="02070309020205020404" pitchFamily="49" charset="0"/>
              </a:rPr>
              <a:t>; </a:t>
            </a:r>
            <a:r>
              <a:rPr lang="en-US" sz="1200" dirty="0"/>
              <a:t>// As with normal types you declare a new variable of this new type</a:t>
            </a:r>
          </a:p>
        </p:txBody>
      </p:sp>
      <p:sp>
        <p:nvSpPr>
          <p:cNvPr id="8" name="TextBox 7">
            <a:extLst>
              <a:ext uri="{FF2B5EF4-FFF2-40B4-BE49-F238E27FC236}">
                <a16:creationId xmlns:a16="http://schemas.microsoft.com/office/drawing/2014/main" id="{7034DB4D-C2C2-4D93-8C25-E00D6B62C26C}"/>
              </a:ext>
            </a:extLst>
          </p:cNvPr>
          <p:cNvSpPr txBox="1"/>
          <p:nvPr/>
        </p:nvSpPr>
        <p:spPr>
          <a:xfrm>
            <a:off x="228600" y="3699555"/>
            <a:ext cx="8077200" cy="1200329"/>
          </a:xfrm>
          <a:prstGeom prst="rect">
            <a:avLst/>
          </a:prstGeom>
          <a:noFill/>
        </p:spPr>
        <p:txBody>
          <a:bodyPr wrap="square" rtlCol="0">
            <a:spAutoFit/>
          </a:bodyPr>
          <a:lstStyle/>
          <a:p>
            <a:pPr marL="171450" lvl="1" indent="0">
              <a:spcBef>
                <a:spcPts val="0"/>
              </a:spcBef>
              <a:buNone/>
            </a:pPr>
            <a:r>
              <a:rPr lang="en-US" dirty="0"/>
              <a:t>After defining the variable you can pass around the whole structure</a:t>
            </a:r>
          </a:p>
          <a:p>
            <a:pPr marL="171450" lvl="1" indent="0">
              <a:spcBef>
                <a:spcPts val="0"/>
              </a:spcBef>
              <a:buNone/>
            </a:pPr>
            <a:r>
              <a:rPr lang="en-US" dirty="0"/>
              <a:t>as </a:t>
            </a:r>
            <a:r>
              <a:rPr lang="en-US" b="1" dirty="0" err="1">
                <a:solidFill>
                  <a:schemeClr val="tx2">
                    <a:lumMod val="60000"/>
                    <a:lumOff val="40000"/>
                  </a:schemeClr>
                </a:solidFill>
                <a:latin typeface="Courier New" panose="02070309020205020404" pitchFamily="49" charset="0"/>
                <a:cs typeface="Courier New" panose="02070309020205020404" pitchFamily="49" charset="0"/>
              </a:rPr>
              <a:t>fullName</a:t>
            </a:r>
            <a:r>
              <a:rPr lang="en-US" dirty="0"/>
              <a:t> or refer to the individual component parts like this:</a:t>
            </a:r>
          </a:p>
          <a:p>
            <a:pPr marL="685800" lvl="1" indent="0">
              <a:spcBef>
                <a:spcPts val="0"/>
              </a:spcBef>
              <a:buNone/>
            </a:pPr>
            <a:endParaRPr lang="en-US" sz="1200" b="1" dirty="0">
              <a:solidFill>
                <a:schemeClr val="tx2">
                  <a:lumMod val="60000"/>
                  <a:lumOff val="40000"/>
                </a:schemeClr>
              </a:solidFill>
              <a:latin typeface="Courier New" panose="02070309020205020404" pitchFamily="49" charset="0"/>
              <a:cs typeface="Courier New" panose="02070309020205020404" pitchFamily="49" charset="0"/>
            </a:endParaRPr>
          </a:p>
          <a:p>
            <a:pPr marL="685800" lvl="1" indent="0">
              <a:spcBef>
                <a:spcPts val="0"/>
              </a:spcBef>
              <a:buNone/>
            </a:pPr>
            <a:r>
              <a:rPr lang="en-US" sz="1200" b="1" dirty="0" err="1">
                <a:solidFill>
                  <a:schemeClr val="tx2">
                    <a:lumMod val="60000"/>
                    <a:lumOff val="40000"/>
                  </a:schemeClr>
                </a:solidFill>
                <a:latin typeface="Courier New" panose="02070309020205020404" pitchFamily="49" charset="0"/>
                <a:cs typeface="Courier New" panose="02070309020205020404" pitchFamily="49" charset="0"/>
              </a:rPr>
              <a:t>fullName</a:t>
            </a:r>
            <a:r>
              <a:rPr lang="en-US" sz="1200" dirty="0" err="1">
                <a:latin typeface="Courier New" panose="02070309020205020404" pitchFamily="49" charset="0"/>
                <a:cs typeface="Courier New" panose="02070309020205020404" pitchFamily="49" charset="0"/>
              </a:rPr>
              <a:t>.fname</a:t>
            </a:r>
            <a:r>
              <a:rPr lang="en-US" sz="1200" dirty="0">
                <a:latin typeface="Courier New" panose="02070309020205020404" pitchFamily="49" charset="0"/>
                <a:cs typeface="Courier New" panose="02070309020205020404" pitchFamily="49" charset="0"/>
              </a:rPr>
              <a:t> = “Fred”;</a:t>
            </a:r>
          </a:p>
          <a:p>
            <a:pPr marL="685800" lvl="1" indent="0">
              <a:spcBef>
                <a:spcPts val="0"/>
              </a:spcBef>
              <a:buNone/>
            </a:pPr>
            <a:r>
              <a:rPr lang="en-US" sz="1200" b="1" dirty="0" err="1">
                <a:solidFill>
                  <a:schemeClr val="tx2">
                    <a:lumMod val="60000"/>
                    <a:lumOff val="40000"/>
                  </a:schemeClr>
                </a:solidFill>
                <a:latin typeface="Courier New" panose="02070309020205020404" pitchFamily="49" charset="0"/>
                <a:cs typeface="Courier New" panose="02070309020205020404" pitchFamily="49" charset="0"/>
              </a:rPr>
              <a:t>fullName</a:t>
            </a:r>
            <a:r>
              <a:rPr lang="en-US" sz="1200" dirty="0" err="1">
                <a:latin typeface="Courier New" panose="02070309020205020404" pitchFamily="49" charset="0"/>
                <a:cs typeface="Courier New" panose="02070309020205020404" pitchFamily="49" charset="0"/>
              </a:rPr>
              <a:t>.lname</a:t>
            </a:r>
            <a:r>
              <a:rPr lang="en-US" sz="1200" dirty="0">
                <a:latin typeface="Courier New" panose="02070309020205020404" pitchFamily="49" charset="0"/>
                <a:cs typeface="Courier New" panose="02070309020205020404" pitchFamily="49" charset="0"/>
              </a:rPr>
              <a:t> = “Flintstone”;</a:t>
            </a:r>
          </a:p>
        </p:txBody>
      </p:sp>
      <p:sp>
        <p:nvSpPr>
          <p:cNvPr id="9" name="TextBox 8">
            <a:extLst>
              <a:ext uri="{FF2B5EF4-FFF2-40B4-BE49-F238E27FC236}">
                <a16:creationId xmlns:a16="http://schemas.microsoft.com/office/drawing/2014/main" id="{8971688A-6957-4928-88CD-103447C24138}"/>
              </a:ext>
            </a:extLst>
          </p:cNvPr>
          <p:cNvSpPr txBox="1"/>
          <p:nvPr/>
        </p:nvSpPr>
        <p:spPr>
          <a:xfrm>
            <a:off x="360084" y="3331534"/>
            <a:ext cx="7391400" cy="276999"/>
          </a:xfrm>
          <a:prstGeom prst="rect">
            <a:avLst/>
          </a:prstGeom>
          <a:noFill/>
        </p:spPr>
        <p:txBody>
          <a:bodyPr wrap="square" rtlCol="0">
            <a:spAutoFit/>
          </a:bodyPr>
          <a:lstStyle/>
          <a:p>
            <a:pPr marL="685800" lvl="1" indent="0">
              <a:spcBef>
                <a:spcPts val="0"/>
              </a:spcBef>
              <a:buNone/>
            </a:pPr>
            <a:r>
              <a:rPr lang="en-US" sz="1200" dirty="0">
                <a:latin typeface="Courier New" panose="02070309020205020404" pitchFamily="49" charset="0"/>
                <a:cs typeface="Courier New" panose="02070309020205020404" pitchFamily="49" charset="0"/>
              </a:rPr>
              <a:t>int x;               </a:t>
            </a:r>
            <a:r>
              <a:rPr lang="en-US" sz="1200" dirty="0"/>
              <a:t>// for comparison a simple type declaring a new variable the same way</a:t>
            </a:r>
          </a:p>
        </p:txBody>
      </p:sp>
    </p:spTree>
    <p:extLst>
      <p:ext uri="{BB962C8B-B14F-4D97-AF65-F5344CB8AC3E}">
        <p14:creationId xmlns:p14="http://schemas.microsoft.com/office/powerpoint/2010/main" val="1782917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9627" y="57150"/>
            <a:ext cx="7016194" cy="763525"/>
          </a:xfrm>
        </p:spPr>
        <p:txBody>
          <a:bodyPr>
            <a:normAutofit/>
          </a:bodyPr>
          <a:lstStyle/>
          <a:p>
            <a:r>
              <a:rPr lang="en-US" dirty="0"/>
              <a:t>Types and Structures</a:t>
            </a:r>
          </a:p>
        </p:txBody>
      </p:sp>
      <p:sp>
        <p:nvSpPr>
          <p:cNvPr id="5" name="Content Placeholder 4"/>
          <p:cNvSpPr>
            <a:spLocks noGrp="1"/>
          </p:cNvSpPr>
          <p:nvPr>
            <p:ph idx="1"/>
          </p:nvPr>
        </p:nvSpPr>
        <p:spPr>
          <a:xfrm>
            <a:off x="152400" y="1139762"/>
            <a:ext cx="7467600" cy="3794188"/>
          </a:xfrm>
        </p:spPr>
        <p:txBody>
          <a:bodyPr>
            <a:normAutofit/>
          </a:bodyPr>
          <a:lstStyle/>
          <a:p>
            <a:pPr marL="0" indent="0">
              <a:buNone/>
            </a:pPr>
            <a:r>
              <a:rPr lang="en-US" sz="2400" dirty="0"/>
              <a:t>In a recent MERG Arduino SIG meeting Chris Sharp gave a presentation on structures and in particular focusing on a Servo structure he designed. </a:t>
            </a:r>
          </a:p>
          <a:p>
            <a:pPr marL="0" indent="0">
              <a:buNone/>
            </a:pPr>
            <a:r>
              <a:rPr lang="en-US" sz="2400" dirty="0"/>
              <a:t>As the concept of structures was introduced it became  clear that at a high level the code would be easier to maintain and develop further. </a:t>
            </a:r>
          </a:p>
          <a:p>
            <a:pPr marL="0" indent="0">
              <a:buNone/>
            </a:pPr>
            <a:r>
              <a:rPr lang="en-US" sz="2400" dirty="0"/>
              <a:t>But also the ‘code complexity’ was still in plain view.</a:t>
            </a:r>
          </a:p>
          <a:p>
            <a:pPr marL="0" indent="0">
              <a:buNone/>
            </a:pPr>
            <a:r>
              <a:rPr lang="en-US" sz="2400" dirty="0"/>
              <a:t>(It was in essence a reorganizing of existing code.)</a:t>
            </a:r>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940221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726386" y="2477690"/>
            <a:ext cx="8345486" cy="1846660"/>
          </a:xfrm>
        </p:spPr>
        <p:txBody>
          <a:bodyPr>
            <a:normAutofit/>
          </a:bodyPr>
          <a:lstStyle/>
          <a:p>
            <a:r>
              <a:rPr lang="en-US" dirty="0"/>
              <a:t>Basic Concepts</a:t>
            </a:r>
            <a:br>
              <a:rPr lang="en-US" dirty="0"/>
            </a:br>
            <a:r>
              <a:rPr lang="en-US" sz="2800" dirty="0"/>
              <a:t>- What is a Class ?</a:t>
            </a:r>
            <a:br>
              <a:rPr lang="en-US" sz="2800" dirty="0"/>
            </a:br>
            <a:r>
              <a:rPr lang="en-US" sz="2800" dirty="0"/>
              <a:t>- How does it work?</a:t>
            </a: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722314" y="1352550"/>
            <a:ext cx="7772400" cy="1125140"/>
          </a:xfrm>
        </p:spPr>
        <p:txBody>
          <a:bodyPr/>
          <a:lstStyle/>
          <a:p>
            <a:r>
              <a:rPr lang="en-US" dirty="0"/>
              <a:t>Part 3</a:t>
            </a:r>
          </a:p>
        </p:txBody>
      </p:sp>
    </p:spTree>
    <p:extLst>
      <p:ext uri="{BB962C8B-B14F-4D97-AF65-F5344CB8AC3E}">
        <p14:creationId xmlns:p14="http://schemas.microsoft.com/office/powerpoint/2010/main" val="1831904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19002"/>
            <a:ext cx="7016194" cy="442913"/>
          </a:xfrm>
        </p:spPr>
        <p:txBody>
          <a:bodyPr>
            <a:normAutofit fontScale="90000"/>
          </a:bodyPr>
          <a:lstStyle/>
          <a:p>
            <a:r>
              <a:rPr lang="en-US" dirty="0"/>
              <a:t>New Concept: A software Class</a:t>
            </a:r>
          </a:p>
        </p:txBody>
      </p:sp>
      <p:sp>
        <p:nvSpPr>
          <p:cNvPr id="5" name="Content Placeholder 4"/>
          <p:cNvSpPr>
            <a:spLocks noGrp="1"/>
          </p:cNvSpPr>
          <p:nvPr>
            <p:ph idx="1"/>
          </p:nvPr>
        </p:nvSpPr>
        <p:spPr>
          <a:xfrm>
            <a:off x="307329" y="789148"/>
            <a:ext cx="7315936" cy="3992402"/>
          </a:xfrm>
        </p:spPr>
        <p:txBody>
          <a:bodyPr>
            <a:normAutofit lnSpcReduction="10000"/>
          </a:bodyPr>
          <a:lstStyle/>
          <a:p>
            <a:pPr marL="0" indent="0">
              <a:buNone/>
            </a:pPr>
            <a:r>
              <a:rPr lang="en-US" b="1" dirty="0"/>
              <a:t>A class:</a:t>
            </a:r>
          </a:p>
          <a:p>
            <a:r>
              <a:rPr lang="en-US" sz="2000" dirty="0"/>
              <a:t>Very similar to a struct{ } a Class can be thought of as a user defined type</a:t>
            </a:r>
          </a:p>
          <a:p>
            <a:r>
              <a:rPr lang="en-US" sz="2000" dirty="0"/>
              <a:t>The difference is it hides the implementation details.</a:t>
            </a:r>
          </a:p>
          <a:p>
            <a:r>
              <a:rPr lang="en-US" sz="2000" dirty="0"/>
              <a:t>This also means it hides complexity</a:t>
            </a:r>
          </a:p>
          <a:p>
            <a:r>
              <a:rPr lang="en-US" sz="2000" dirty="0"/>
              <a:t>To </a:t>
            </a:r>
            <a:r>
              <a:rPr lang="en-US" sz="2000" b="1" dirty="0"/>
              <a:t>use</a:t>
            </a:r>
            <a:r>
              <a:rPr lang="en-US" sz="2000" dirty="0"/>
              <a:t> a class you don’t </a:t>
            </a:r>
            <a:r>
              <a:rPr lang="en-US" sz="2000" b="1" i="1" dirty="0"/>
              <a:t>need</a:t>
            </a:r>
            <a:r>
              <a:rPr lang="en-US" sz="2000" dirty="0"/>
              <a:t> to know the implementation details</a:t>
            </a:r>
          </a:p>
          <a:p>
            <a:r>
              <a:rPr lang="en-US" sz="2000" dirty="0"/>
              <a:t>But we are MERG and we want to know!</a:t>
            </a:r>
          </a:p>
          <a:p>
            <a:pPr lvl="1"/>
            <a:r>
              <a:rPr lang="en-US" sz="2000" dirty="0"/>
              <a:t>Download and Inspect other peoples ‘classes’</a:t>
            </a:r>
          </a:p>
          <a:p>
            <a:pPr lvl="1"/>
            <a:r>
              <a:rPr lang="en-US" sz="2000" dirty="0"/>
              <a:t>Write our own classes.</a:t>
            </a:r>
            <a:endParaRPr lang="en-US" sz="2000" dirty="0">
              <a:solidFill>
                <a:schemeClr val="tx2">
                  <a:lumMod val="60000"/>
                  <a:lumOff val="40000"/>
                </a:schemeClr>
              </a:solidFill>
            </a:endParaRPr>
          </a:p>
          <a:p>
            <a:pPr marL="0" indent="0">
              <a:buNone/>
            </a:pPr>
            <a:endParaRPr lang="en-US" sz="2000" dirty="0">
              <a:solidFill>
                <a:schemeClr val="tx2">
                  <a:lumMod val="60000"/>
                  <a:lumOff val="40000"/>
                </a:schemeClr>
              </a:solidFill>
            </a:endParaRPr>
          </a:p>
          <a:p>
            <a:pPr marL="0" indent="0">
              <a:buNone/>
            </a:pPr>
            <a:r>
              <a:rPr lang="en-US" sz="2000" dirty="0">
                <a:solidFill>
                  <a:schemeClr val="tx2">
                    <a:lumMod val="60000"/>
                    <a:lumOff val="40000"/>
                  </a:schemeClr>
                </a:solidFill>
              </a:rPr>
              <a:t>All of this to be covered …. So lets go!</a:t>
            </a:r>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972802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4891" y="176620"/>
            <a:ext cx="7016194" cy="491885"/>
          </a:xfrm>
        </p:spPr>
        <p:txBody>
          <a:bodyPr>
            <a:normAutofit fontScale="90000"/>
          </a:bodyPr>
          <a:lstStyle/>
          <a:p>
            <a:r>
              <a:rPr lang="en-US" dirty="0"/>
              <a:t>A Software Class</a:t>
            </a:r>
          </a:p>
        </p:txBody>
      </p:sp>
      <p:grpSp>
        <p:nvGrpSpPr>
          <p:cNvPr id="5" name="Group 4">
            <a:extLst>
              <a:ext uri="{FF2B5EF4-FFF2-40B4-BE49-F238E27FC236}">
                <a16:creationId xmlns:a16="http://schemas.microsoft.com/office/drawing/2014/main" id="{43B478D1-A629-433E-BBE4-26EE497DE612}"/>
              </a:ext>
            </a:extLst>
          </p:cNvPr>
          <p:cNvGrpSpPr/>
          <p:nvPr/>
        </p:nvGrpSpPr>
        <p:grpSpPr>
          <a:xfrm>
            <a:off x="1600200" y="1428750"/>
            <a:ext cx="3882989" cy="1074674"/>
            <a:chOff x="1676399" y="2104935"/>
            <a:chExt cx="3882989" cy="1074674"/>
          </a:xfrm>
        </p:grpSpPr>
        <p:sp>
          <p:nvSpPr>
            <p:cNvPr id="2" name="Flowchart: Card 1">
              <a:extLst>
                <a:ext uri="{FF2B5EF4-FFF2-40B4-BE49-F238E27FC236}">
                  <a16:creationId xmlns:a16="http://schemas.microsoft.com/office/drawing/2014/main" id="{D28882D0-34A9-4243-A02D-162E9AC1F25A}"/>
                </a:ext>
              </a:extLst>
            </p:cNvPr>
            <p:cNvSpPr/>
            <p:nvPr/>
          </p:nvSpPr>
          <p:spPr>
            <a:xfrm>
              <a:off x="2667000" y="2104935"/>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a:t>
              </a:r>
            </a:p>
            <a:p>
              <a:pPr algn="ctr"/>
              <a:r>
                <a:rPr lang="en-US" dirty="0"/>
                <a:t>Class Definition</a:t>
              </a:r>
            </a:p>
          </p:txBody>
        </p:sp>
        <p:sp>
          <p:nvSpPr>
            <p:cNvPr id="25" name="Flowchart: Off-page Connector 24">
              <a:extLst>
                <a:ext uri="{FF2B5EF4-FFF2-40B4-BE49-F238E27FC236}">
                  <a16:creationId xmlns:a16="http://schemas.microsoft.com/office/drawing/2014/main" id="{88B81992-77FD-4DBF-9F84-028DA8A66AE2}"/>
                </a:ext>
              </a:extLst>
            </p:cNvPr>
            <p:cNvSpPr/>
            <p:nvPr/>
          </p:nvSpPr>
          <p:spPr>
            <a:xfrm rot="16200000">
              <a:off x="4978243" y="1933467"/>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a:t>
              </a:r>
            </a:p>
          </p:txBody>
        </p:sp>
        <p:sp>
          <p:nvSpPr>
            <p:cNvPr id="26" name="Flowchart: Off-page Connector 25">
              <a:extLst>
                <a:ext uri="{FF2B5EF4-FFF2-40B4-BE49-F238E27FC236}">
                  <a16:creationId xmlns:a16="http://schemas.microsoft.com/office/drawing/2014/main" id="{2092BDF5-5E9D-4993-8150-A5EF8B5B1191}"/>
                </a:ext>
              </a:extLst>
            </p:cNvPr>
            <p:cNvSpPr/>
            <p:nvPr/>
          </p:nvSpPr>
          <p:spPr>
            <a:xfrm rot="16200000">
              <a:off x="2085856" y="1904790"/>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27" name="Flowchart: Off-page Connector 26">
              <a:extLst>
                <a:ext uri="{FF2B5EF4-FFF2-40B4-BE49-F238E27FC236}">
                  <a16:creationId xmlns:a16="http://schemas.microsoft.com/office/drawing/2014/main" id="{060AF254-157D-40E1-8628-C8DE34EFF1F7}"/>
                </a:ext>
              </a:extLst>
            </p:cNvPr>
            <p:cNvSpPr/>
            <p:nvPr/>
          </p:nvSpPr>
          <p:spPr>
            <a:xfrm rot="16200000">
              <a:off x="2085855" y="2174488"/>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grpSp>
      <p:sp>
        <p:nvSpPr>
          <p:cNvPr id="12" name="Speech Bubble: Oval 11">
            <a:extLst>
              <a:ext uri="{FF2B5EF4-FFF2-40B4-BE49-F238E27FC236}">
                <a16:creationId xmlns:a16="http://schemas.microsoft.com/office/drawing/2014/main" id="{96A2AFF2-1820-4F3B-B411-0016C95DE790}"/>
              </a:ext>
            </a:extLst>
          </p:cNvPr>
          <p:cNvSpPr/>
          <p:nvPr/>
        </p:nvSpPr>
        <p:spPr>
          <a:xfrm>
            <a:off x="4987888" y="895349"/>
            <a:ext cx="1870112" cy="334899"/>
          </a:xfrm>
          <a:prstGeom prst="wedgeEllipseCallout">
            <a:avLst>
              <a:gd name="adj1" fmla="val -83844"/>
              <a:gd name="adj2" fmla="val 155164"/>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 – Define a Class</a:t>
            </a:r>
          </a:p>
        </p:txBody>
      </p:sp>
      <p:grpSp>
        <p:nvGrpSpPr>
          <p:cNvPr id="8" name="Group 7">
            <a:extLst>
              <a:ext uri="{FF2B5EF4-FFF2-40B4-BE49-F238E27FC236}">
                <a16:creationId xmlns:a16="http://schemas.microsoft.com/office/drawing/2014/main" id="{4B009768-4559-4FAA-918F-A9A6711D7A05}"/>
              </a:ext>
            </a:extLst>
          </p:cNvPr>
          <p:cNvGrpSpPr/>
          <p:nvPr/>
        </p:nvGrpSpPr>
        <p:grpSpPr>
          <a:xfrm>
            <a:off x="1143000" y="2003949"/>
            <a:ext cx="5322179" cy="2770148"/>
            <a:chOff x="1143000" y="2003949"/>
            <a:chExt cx="5322179" cy="2770148"/>
          </a:xfrm>
        </p:grpSpPr>
        <p:sp>
          <p:nvSpPr>
            <p:cNvPr id="17" name="Flowchart: Multidocument 16">
              <a:extLst>
                <a:ext uri="{FF2B5EF4-FFF2-40B4-BE49-F238E27FC236}">
                  <a16:creationId xmlns:a16="http://schemas.microsoft.com/office/drawing/2014/main" id="{998BAE36-3810-4563-84BF-26054849EB6A}"/>
                </a:ext>
              </a:extLst>
            </p:cNvPr>
            <p:cNvSpPr/>
            <p:nvPr/>
          </p:nvSpPr>
          <p:spPr>
            <a:xfrm>
              <a:off x="4724400" y="3604546"/>
              <a:ext cx="1740779" cy="1169551"/>
            </a:xfrm>
            <a:prstGeom prst="flowChartMultidocumen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Objects:</a:t>
              </a:r>
            </a:p>
            <a:p>
              <a:pPr algn="ctr"/>
              <a:r>
                <a:rPr lang="en-US" sz="1200" dirty="0">
                  <a:solidFill>
                    <a:schemeClr val="tx1"/>
                  </a:solidFill>
                </a:rPr>
                <a:t>myLed1</a:t>
              </a:r>
            </a:p>
            <a:p>
              <a:pPr algn="ctr"/>
              <a:r>
                <a:rPr lang="en-US" sz="1200" dirty="0">
                  <a:solidFill>
                    <a:schemeClr val="tx1"/>
                  </a:solidFill>
                </a:rPr>
                <a:t>myLed2</a:t>
              </a:r>
            </a:p>
            <a:p>
              <a:pPr algn="ctr"/>
              <a:r>
                <a:rPr lang="en-US" sz="1200" dirty="0">
                  <a:solidFill>
                    <a:schemeClr val="tx1"/>
                  </a:solidFill>
                </a:rPr>
                <a:t>myLed3</a:t>
              </a:r>
            </a:p>
          </p:txBody>
        </p:sp>
        <p:sp>
          <p:nvSpPr>
            <p:cNvPr id="15" name="Arrow: Curved Left 14">
              <a:extLst>
                <a:ext uri="{FF2B5EF4-FFF2-40B4-BE49-F238E27FC236}">
                  <a16:creationId xmlns:a16="http://schemas.microsoft.com/office/drawing/2014/main" id="{E5183F6F-1D73-41FF-A8D7-E392B04E4085}"/>
                </a:ext>
              </a:extLst>
            </p:cNvPr>
            <p:cNvSpPr/>
            <p:nvPr/>
          </p:nvSpPr>
          <p:spPr>
            <a:xfrm rot="19630627">
              <a:off x="4844223" y="2003949"/>
              <a:ext cx="729014" cy="1786507"/>
            </a:xfrm>
            <a:prstGeom prst="curvedLeftArrow">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Speech Bubble: Oval 18">
              <a:extLst>
                <a:ext uri="{FF2B5EF4-FFF2-40B4-BE49-F238E27FC236}">
                  <a16:creationId xmlns:a16="http://schemas.microsoft.com/office/drawing/2014/main" id="{EC59A167-2436-4DE8-BD5C-DC3122DD01DD}"/>
                </a:ext>
              </a:extLst>
            </p:cNvPr>
            <p:cNvSpPr/>
            <p:nvPr/>
          </p:nvSpPr>
          <p:spPr>
            <a:xfrm>
              <a:off x="1143000" y="3064052"/>
              <a:ext cx="2739988" cy="660975"/>
            </a:xfrm>
            <a:prstGeom prst="wedgeEllipseCallout">
              <a:avLst>
                <a:gd name="adj1" fmla="val 108239"/>
                <a:gd name="adj2" fmla="val -42079"/>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2 – Create objects using the class definition.</a:t>
              </a:r>
            </a:p>
          </p:txBody>
        </p:sp>
      </p:grpSp>
      <p:sp>
        <p:nvSpPr>
          <p:cNvPr id="20" name="Speech Bubble: Oval 19">
            <a:extLst>
              <a:ext uri="{FF2B5EF4-FFF2-40B4-BE49-F238E27FC236}">
                <a16:creationId xmlns:a16="http://schemas.microsoft.com/office/drawing/2014/main" id="{FF7945DD-5305-4992-BB50-4A81E0B9B287}"/>
              </a:ext>
            </a:extLst>
          </p:cNvPr>
          <p:cNvSpPr/>
          <p:nvPr/>
        </p:nvSpPr>
        <p:spPr>
          <a:xfrm>
            <a:off x="1066800" y="4342163"/>
            <a:ext cx="2739988" cy="660975"/>
          </a:xfrm>
          <a:prstGeom prst="wedgeEllipseCallout">
            <a:avLst>
              <a:gd name="adj1" fmla="val 84037"/>
              <a:gd name="adj2" fmla="val -12516"/>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3 – Use each of the objects thus created independently.</a:t>
            </a:r>
          </a:p>
        </p:txBody>
      </p:sp>
      <p:pic>
        <p:nvPicPr>
          <p:cNvPr id="14" name="Picture 13">
            <a:extLst>
              <a:ext uri="{FF2B5EF4-FFF2-40B4-BE49-F238E27FC236}">
                <a16:creationId xmlns:a16="http://schemas.microsoft.com/office/drawing/2014/main" id="{62DE99C9-34E3-492F-8FE5-4D5AA673E5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2922060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Basic Concepts</a:t>
            </a:r>
          </a:p>
        </p:txBody>
      </p:sp>
      <p:sp>
        <p:nvSpPr>
          <p:cNvPr id="2" name="Flowchart: Card 1">
            <a:extLst>
              <a:ext uri="{FF2B5EF4-FFF2-40B4-BE49-F238E27FC236}">
                <a16:creationId xmlns:a16="http://schemas.microsoft.com/office/drawing/2014/main" id="{D28882D0-34A9-4243-A02D-162E9AC1F25A}"/>
              </a:ext>
            </a:extLst>
          </p:cNvPr>
          <p:cNvSpPr/>
          <p:nvPr/>
        </p:nvSpPr>
        <p:spPr>
          <a:xfrm>
            <a:off x="2667000" y="2104935"/>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a:t>
            </a:r>
          </a:p>
          <a:p>
            <a:pPr algn="ctr"/>
            <a:r>
              <a:rPr lang="en-US" dirty="0"/>
              <a:t>Class Definition</a:t>
            </a:r>
          </a:p>
        </p:txBody>
      </p:sp>
      <p:sp>
        <p:nvSpPr>
          <p:cNvPr id="3" name="Speech Bubble: Oval 2">
            <a:extLst>
              <a:ext uri="{FF2B5EF4-FFF2-40B4-BE49-F238E27FC236}">
                <a16:creationId xmlns:a16="http://schemas.microsoft.com/office/drawing/2014/main" id="{AC8744EA-4185-49D2-B964-03885BC539DB}"/>
              </a:ext>
            </a:extLst>
          </p:cNvPr>
          <p:cNvSpPr/>
          <p:nvPr/>
        </p:nvSpPr>
        <p:spPr>
          <a:xfrm>
            <a:off x="4191000" y="995972"/>
            <a:ext cx="2822613" cy="854012"/>
          </a:xfrm>
          <a:prstGeom prst="wedgeEllipseCallout">
            <a:avLst>
              <a:gd name="adj1" fmla="val -51659"/>
              <a:gd name="adj2" fmla="val 86460"/>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Complexity may be hidden inside the shoebox</a:t>
            </a:r>
          </a:p>
          <a:p>
            <a:pPr algn="ctr"/>
            <a:r>
              <a:rPr lang="en-US" sz="1200" dirty="0">
                <a:solidFill>
                  <a:schemeClr val="tx1"/>
                </a:solidFill>
              </a:rPr>
              <a:t>(But as a user we don’t care)</a:t>
            </a:r>
          </a:p>
        </p:txBody>
      </p:sp>
      <p:sp>
        <p:nvSpPr>
          <p:cNvPr id="11" name="Speech Bubble: Oval 10">
            <a:extLst>
              <a:ext uri="{FF2B5EF4-FFF2-40B4-BE49-F238E27FC236}">
                <a16:creationId xmlns:a16="http://schemas.microsoft.com/office/drawing/2014/main" id="{8F81FFE4-7032-4B18-A56A-54901DA2AF5C}"/>
              </a:ext>
            </a:extLst>
          </p:cNvPr>
          <p:cNvSpPr/>
          <p:nvPr/>
        </p:nvSpPr>
        <p:spPr>
          <a:xfrm>
            <a:off x="381000" y="4014894"/>
            <a:ext cx="3810000" cy="678398"/>
          </a:xfrm>
          <a:prstGeom prst="wedgeEllipseCallout">
            <a:avLst>
              <a:gd name="adj1" fmla="val -7030"/>
              <a:gd name="adj2" fmla="val -231960"/>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The class definition determines what ‘Properties &amp; Methods’ are available in each of the objects we have created.</a:t>
            </a:r>
          </a:p>
        </p:txBody>
      </p:sp>
      <p:sp>
        <p:nvSpPr>
          <p:cNvPr id="7" name="Rectangle 6">
            <a:extLst>
              <a:ext uri="{FF2B5EF4-FFF2-40B4-BE49-F238E27FC236}">
                <a16:creationId xmlns:a16="http://schemas.microsoft.com/office/drawing/2014/main" id="{DC9DE010-000D-4F95-A930-9104A6173D42}"/>
              </a:ext>
            </a:extLst>
          </p:cNvPr>
          <p:cNvSpPr/>
          <p:nvPr/>
        </p:nvSpPr>
        <p:spPr>
          <a:xfrm>
            <a:off x="3124199" y="2181135"/>
            <a:ext cx="1301147" cy="3048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Complex Stuff</a:t>
            </a:r>
          </a:p>
        </p:txBody>
      </p:sp>
      <p:sp>
        <p:nvSpPr>
          <p:cNvPr id="25" name="Flowchart: Off-page Connector 24">
            <a:extLst>
              <a:ext uri="{FF2B5EF4-FFF2-40B4-BE49-F238E27FC236}">
                <a16:creationId xmlns:a16="http://schemas.microsoft.com/office/drawing/2014/main" id="{88B81992-77FD-4DBF-9F84-028DA8A66AE2}"/>
              </a:ext>
            </a:extLst>
          </p:cNvPr>
          <p:cNvSpPr/>
          <p:nvPr/>
        </p:nvSpPr>
        <p:spPr>
          <a:xfrm rot="16200000">
            <a:off x="4978243" y="1933467"/>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a:t>
            </a:r>
          </a:p>
        </p:txBody>
      </p:sp>
      <p:sp>
        <p:nvSpPr>
          <p:cNvPr id="26" name="Flowchart: Off-page Connector 25">
            <a:extLst>
              <a:ext uri="{FF2B5EF4-FFF2-40B4-BE49-F238E27FC236}">
                <a16:creationId xmlns:a16="http://schemas.microsoft.com/office/drawing/2014/main" id="{2092BDF5-5E9D-4993-8150-A5EF8B5B1191}"/>
              </a:ext>
            </a:extLst>
          </p:cNvPr>
          <p:cNvSpPr/>
          <p:nvPr/>
        </p:nvSpPr>
        <p:spPr>
          <a:xfrm rot="16200000">
            <a:off x="2085856" y="1904790"/>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27" name="Flowchart: Off-page Connector 26">
            <a:extLst>
              <a:ext uri="{FF2B5EF4-FFF2-40B4-BE49-F238E27FC236}">
                <a16:creationId xmlns:a16="http://schemas.microsoft.com/office/drawing/2014/main" id="{060AF254-157D-40E1-8628-C8DE34EFF1F7}"/>
              </a:ext>
            </a:extLst>
          </p:cNvPr>
          <p:cNvSpPr/>
          <p:nvPr/>
        </p:nvSpPr>
        <p:spPr>
          <a:xfrm rot="16200000">
            <a:off x="2085855" y="2174488"/>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pic>
        <p:nvPicPr>
          <p:cNvPr id="12" name="Picture 11">
            <a:extLst>
              <a:ext uri="{FF2B5EF4-FFF2-40B4-BE49-F238E27FC236}">
                <a16:creationId xmlns:a16="http://schemas.microsoft.com/office/drawing/2014/main" id="{BA0DDA37-9D7B-4A4F-8912-AA6734EACB4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114029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xit" presetSubtype="4" fill="hold" grpId="1" nodeType="clickEffect">
                                  <p:stCondLst>
                                    <p:cond delay="0"/>
                                  </p:stCondLst>
                                  <p:childTnLst>
                                    <p:animEffect transition="out" filter="wipe(down)">
                                      <p:cBhvr>
                                        <p:cTn id="15" dur="500"/>
                                        <p:tgtEl>
                                          <p:spTgt spid="3"/>
                                        </p:tgtEl>
                                      </p:cBhvr>
                                    </p:animEffect>
                                    <p:set>
                                      <p:cBhvr>
                                        <p:cTn id="16" dur="1" fill="hold">
                                          <p:stCondLst>
                                            <p:cond delay="499"/>
                                          </p:stCondLst>
                                        </p:cTn>
                                        <p:tgtEl>
                                          <p:spTgt spid="3"/>
                                        </p:tgtEl>
                                        <p:attrNameLst>
                                          <p:attrName>style.visibility</p:attrName>
                                        </p:attrNameLst>
                                      </p:cBhvr>
                                      <p:to>
                                        <p:strVal val="hidden"/>
                                      </p:to>
                                    </p:set>
                                  </p:childTnLst>
                                </p:cTn>
                              </p:par>
                              <p:par>
                                <p:cTn id="17" presetID="22" presetClass="exit" presetSubtype="4" fill="hold" grpId="1" nodeType="withEffect">
                                  <p:stCondLst>
                                    <p:cond delay="0"/>
                                  </p:stCondLst>
                                  <p:childTnLst>
                                    <p:animEffect transition="out" filter="wipe(down)">
                                      <p:cBhvr>
                                        <p:cTn id="18" dur="500"/>
                                        <p:tgtEl>
                                          <p:spTgt spid="7"/>
                                        </p:tgtEl>
                                      </p:cBhvr>
                                    </p:animEffect>
                                    <p:set>
                                      <p:cBhvr>
                                        <p:cTn id="19" dur="1" fill="hold">
                                          <p:stCondLst>
                                            <p:cond delay="499"/>
                                          </p:stCondLst>
                                        </p:cTn>
                                        <p:tgtEl>
                                          <p:spTgt spid="7"/>
                                        </p:tgtEl>
                                        <p:attrNameLst>
                                          <p:attrName>style.visibility</p:attrName>
                                        </p:attrNameLst>
                                      </p:cBhvr>
                                      <p:to>
                                        <p:strVal val="hidden"/>
                                      </p:to>
                                    </p:se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11" grpId="0" animBg="1"/>
      <p:bldP spid="7" grpId="0" animBg="1"/>
      <p:bldP spid="7"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2185" y="197416"/>
            <a:ext cx="7016194" cy="763525"/>
          </a:xfrm>
        </p:spPr>
        <p:txBody>
          <a:bodyPr>
            <a:normAutofit fontScale="90000"/>
          </a:bodyPr>
          <a:lstStyle/>
          <a:p>
            <a:r>
              <a:rPr lang="en-US" dirty="0"/>
              <a:t>LED2 is just an Example</a:t>
            </a:r>
            <a:br>
              <a:rPr lang="en-US" dirty="0"/>
            </a:br>
            <a:r>
              <a:rPr lang="en-US" sz="2200" dirty="0"/>
              <a:t>(We could be talking about a servo class)</a:t>
            </a:r>
            <a:endParaRPr lang="en-US" dirty="0"/>
          </a:p>
        </p:txBody>
      </p:sp>
      <p:grpSp>
        <p:nvGrpSpPr>
          <p:cNvPr id="5" name="Group 4">
            <a:extLst>
              <a:ext uri="{FF2B5EF4-FFF2-40B4-BE49-F238E27FC236}">
                <a16:creationId xmlns:a16="http://schemas.microsoft.com/office/drawing/2014/main" id="{43B478D1-A629-433E-BBE4-26EE497DE612}"/>
              </a:ext>
            </a:extLst>
          </p:cNvPr>
          <p:cNvGrpSpPr/>
          <p:nvPr/>
        </p:nvGrpSpPr>
        <p:grpSpPr>
          <a:xfrm>
            <a:off x="1600200" y="1428750"/>
            <a:ext cx="3882989" cy="1074674"/>
            <a:chOff x="1676399" y="2104935"/>
            <a:chExt cx="3882989" cy="1074674"/>
          </a:xfrm>
        </p:grpSpPr>
        <p:sp>
          <p:nvSpPr>
            <p:cNvPr id="2" name="Flowchart: Card 1">
              <a:extLst>
                <a:ext uri="{FF2B5EF4-FFF2-40B4-BE49-F238E27FC236}">
                  <a16:creationId xmlns:a16="http://schemas.microsoft.com/office/drawing/2014/main" id="{D28882D0-34A9-4243-A02D-162E9AC1F25A}"/>
                </a:ext>
              </a:extLst>
            </p:cNvPr>
            <p:cNvSpPr/>
            <p:nvPr/>
          </p:nvSpPr>
          <p:spPr>
            <a:xfrm>
              <a:off x="2667000" y="2104935"/>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Servo</a:t>
              </a:r>
            </a:p>
            <a:p>
              <a:pPr algn="ctr"/>
              <a:r>
                <a:rPr lang="en-US" dirty="0"/>
                <a:t>Class Definition</a:t>
              </a:r>
            </a:p>
          </p:txBody>
        </p:sp>
        <p:sp>
          <p:nvSpPr>
            <p:cNvPr id="25" name="Flowchart: Off-page Connector 24">
              <a:extLst>
                <a:ext uri="{FF2B5EF4-FFF2-40B4-BE49-F238E27FC236}">
                  <a16:creationId xmlns:a16="http://schemas.microsoft.com/office/drawing/2014/main" id="{88B81992-77FD-4DBF-9F84-028DA8A66AE2}"/>
                </a:ext>
              </a:extLst>
            </p:cNvPr>
            <p:cNvSpPr/>
            <p:nvPr/>
          </p:nvSpPr>
          <p:spPr>
            <a:xfrm rot="16200000">
              <a:off x="4978243" y="1933467"/>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 Pin</a:t>
              </a:r>
            </a:p>
          </p:txBody>
        </p:sp>
        <p:sp>
          <p:nvSpPr>
            <p:cNvPr id="26" name="Flowchart: Off-page Connector 25">
              <a:extLst>
                <a:ext uri="{FF2B5EF4-FFF2-40B4-BE49-F238E27FC236}">
                  <a16:creationId xmlns:a16="http://schemas.microsoft.com/office/drawing/2014/main" id="{2092BDF5-5E9D-4993-8150-A5EF8B5B1191}"/>
                </a:ext>
              </a:extLst>
            </p:cNvPr>
            <p:cNvSpPr/>
            <p:nvPr/>
          </p:nvSpPr>
          <p:spPr>
            <a:xfrm rot="16200000">
              <a:off x="2085856" y="1904790"/>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Attach</a:t>
              </a:r>
            </a:p>
          </p:txBody>
        </p:sp>
        <p:sp>
          <p:nvSpPr>
            <p:cNvPr id="27" name="Flowchart: Off-page Connector 26">
              <a:extLst>
                <a:ext uri="{FF2B5EF4-FFF2-40B4-BE49-F238E27FC236}">
                  <a16:creationId xmlns:a16="http://schemas.microsoft.com/office/drawing/2014/main" id="{060AF254-157D-40E1-8628-C8DE34EFF1F7}"/>
                </a:ext>
              </a:extLst>
            </p:cNvPr>
            <p:cNvSpPr/>
            <p:nvPr/>
          </p:nvSpPr>
          <p:spPr>
            <a:xfrm rot="16200000">
              <a:off x="2085855" y="2174488"/>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Detach</a:t>
              </a:r>
            </a:p>
          </p:txBody>
        </p:sp>
      </p:grpSp>
      <p:grpSp>
        <p:nvGrpSpPr>
          <p:cNvPr id="8" name="Group 7">
            <a:extLst>
              <a:ext uri="{FF2B5EF4-FFF2-40B4-BE49-F238E27FC236}">
                <a16:creationId xmlns:a16="http://schemas.microsoft.com/office/drawing/2014/main" id="{4B009768-4559-4FAA-918F-A9A6711D7A05}"/>
              </a:ext>
            </a:extLst>
          </p:cNvPr>
          <p:cNvGrpSpPr/>
          <p:nvPr/>
        </p:nvGrpSpPr>
        <p:grpSpPr>
          <a:xfrm>
            <a:off x="1492809" y="1907758"/>
            <a:ext cx="5328636" cy="2499352"/>
            <a:chOff x="1420407" y="2003949"/>
            <a:chExt cx="5328636" cy="2499352"/>
          </a:xfrm>
        </p:grpSpPr>
        <p:sp>
          <p:nvSpPr>
            <p:cNvPr id="17" name="Flowchart: Multidocument 16">
              <a:extLst>
                <a:ext uri="{FF2B5EF4-FFF2-40B4-BE49-F238E27FC236}">
                  <a16:creationId xmlns:a16="http://schemas.microsoft.com/office/drawing/2014/main" id="{998BAE36-3810-4563-84BF-26054849EB6A}"/>
                </a:ext>
              </a:extLst>
            </p:cNvPr>
            <p:cNvSpPr/>
            <p:nvPr/>
          </p:nvSpPr>
          <p:spPr>
            <a:xfrm>
              <a:off x="5008264" y="3333750"/>
              <a:ext cx="1740779" cy="1169551"/>
            </a:xfrm>
            <a:prstGeom prst="flowChartMultidocumen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Objects:</a:t>
              </a:r>
            </a:p>
            <a:p>
              <a:pPr algn="ctr"/>
              <a:r>
                <a:rPr lang="en-US" sz="1200" dirty="0">
                  <a:solidFill>
                    <a:schemeClr val="tx1"/>
                  </a:solidFill>
                </a:rPr>
                <a:t>myServo1</a:t>
              </a:r>
            </a:p>
            <a:p>
              <a:pPr algn="ctr"/>
              <a:r>
                <a:rPr lang="en-US" sz="1200" dirty="0">
                  <a:solidFill>
                    <a:schemeClr val="tx1"/>
                  </a:solidFill>
                </a:rPr>
                <a:t>myServo2</a:t>
              </a:r>
            </a:p>
            <a:p>
              <a:pPr algn="ctr"/>
              <a:r>
                <a:rPr lang="en-US" sz="1200" dirty="0">
                  <a:solidFill>
                    <a:schemeClr val="tx1"/>
                  </a:solidFill>
                </a:rPr>
                <a:t>myServo3</a:t>
              </a:r>
            </a:p>
          </p:txBody>
        </p:sp>
        <p:sp>
          <p:nvSpPr>
            <p:cNvPr id="15" name="Arrow: Curved Left 14">
              <a:extLst>
                <a:ext uri="{FF2B5EF4-FFF2-40B4-BE49-F238E27FC236}">
                  <a16:creationId xmlns:a16="http://schemas.microsoft.com/office/drawing/2014/main" id="{E5183F6F-1D73-41FF-A8D7-E392B04E4085}"/>
                </a:ext>
              </a:extLst>
            </p:cNvPr>
            <p:cNvSpPr/>
            <p:nvPr/>
          </p:nvSpPr>
          <p:spPr>
            <a:xfrm rot="19630627">
              <a:off x="4844223" y="2003949"/>
              <a:ext cx="729014" cy="1786507"/>
            </a:xfrm>
            <a:prstGeom prst="curvedLeftArrow">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Speech Bubble: Oval 18">
              <a:extLst>
                <a:ext uri="{FF2B5EF4-FFF2-40B4-BE49-F238E27FC236}">
                  <a16:creationId xmlns:a16="http://schemas.microsoft.com/office/drawing/2014/main" id="{EC59A167-2436-4DE8-BD5C-DC3122DD01DD}"/>
                </a:ext>
              </a:extLst>
            </p:cNvPr>
            <p:cNvSpPr/>
            <p:nvPr/>
          </p:nvSpPr>
          <p:spPr>
            <a:xfrm>
              <a:off x="1420407" y="2993516"/>
              <a:ext cx="2739988" cy="660975"/>
            </a:xfrm>
            <a:prstGeom prst="wedgeEllipseCallout">
              <a:avLst>
                <a:gd name="adj1" fmla="val 98070"/>
                <a:gd name="adj2" fmla="val -28029"/>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Create ‘Servo’ objects using the class definition.</a:t>
              </a:r>
            </a:p>
          </p:txBody>
        </p:sp>
      </p:grpSp>
      <p:sp>
        <p:nvSpPr>
          <p:cNvPr id="20" name="Speech Bubble: Oval 19">
            <a:extLst>
              <a:ext uri="{FF2B5EF4-FFF2-40B4-BE49-F238E27FC236}">
                <a16:creationId xmlns:a16="http://schemas.microsoft.com/office/drawing/2014/main" id="{FF7945DD-5305-4992-BB50-4A81E0B9B287}"/>
              </a:ext>
            </a:extLst>
          </p:cNvPr>
          <p:cNvSpPr/>
          <p:nvPr/>
        </p:nvSpPr>
        <p:spPr>
          <a:xfrm>
            <a:off x="1583235" y="4136372"/>
            <a:ext cx="2739988" cy="660975"/>
          </a:xfrm>
          <a:prstGeom prst="wedgeEllipseCallout">
            <a:avLst>
              <a:gd name="adj1" fmla="val 84037"/>
              <a:gd name="adj2" fmla="val -12516"/>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And use each of the objects thus created independently.</a:t>
            </a:r>
          </a:p>
        </p:txBody>
      </p:sp>
      <p:pic>
        <p:nvPicPr>
          <p:cNvPr id="14" name="Picture 13">
            <a:extLst>
              <a:ext uri="{FF2B5EF4-FFF2-40B4-BE49-F238E27FC236}">
                <a16:creationId xmlns:a16="http://schemas.microsoft.com/office/drawing/2014/main" id="{62DE99C9-34E3-492F-8FE5-4D5AA673E5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16" name="Flowchart: Off-page Connector 15">
            <a:extLst>
              <a:ext uri="{FF2B5EF4-FFF2-40B4-BE49-F238E27FC236}">
                <a16:creationId xmlns:a16="http://schemas.microsoft.com/office/drawing/2014/main" id="{C6480415-D844-41AF-B542-CC1AF3D67492}"/>
              </a:ext>
            </a:extLst>
          </p:cNvPr>
          <p:cNvSpPr/>
          <p:nvPr/>
        </p:nvSpPr>
        <p:spPr>
          <a:xfrm rot="16200000">
            <a:off x="2009654" y="176800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Write</a:t>
            </a:r>
          </a:p>
        </p:txBody>
      </p:sp>
      <p:grpSp>
        <p:nvGrpSpPr>
          <p:cNvPr id="3" name="Group 2">
            <a:extLst>
              <a:ext uri="{FF2B5EF4-FFF2-40B4-BE49-F238E27FC236}">
                <a16:creationId xmlns:a16="http://schemas.microsoft.com/office/drawing/2014/main" id="{CF6B4B36-BAA5-4404-9D93-B2E48CA724EB}"/>
              </a:ext>
            </a:extLst>
          </p:cNvPr>
          <p:cNvGrpSpPr/>
          <p:nvPr/>
        </p:nvGrpSpPr>
        <p:grpSpPr>
          <a:xfrm>
            <a:off x="6587305" y="3333503"/>
            <a:ext cx="1224741" cy="396487"/>
            <a:chOff x="6587305" y="3333503"/>
            <a:chExt cx="1224741" cy="396487"/>
          </a:xfrm>
        </p:grpSpPr>
        <p:sp>
          <p:nvSpPr>
            <p:cNvPr id="22" name="Flowchart: Off-page Connector 21">
              <a:extLst>
                <a:ext uri="{FF2B5EF4-FFF2-40B4-BE49-F238E27FC236}">
                  <a16:creationId xmlns:a16="http://schemas.microsoft.com/office/drawing/2014/main" id="{695C941C-8BE3-40F8-B1D7-BB465EC22E7F}"/>
                </a:ext>
              </a:extLst>
            </p:cNvPr>
            <p:cNvSpPr/>
            <p:nvPr/>
          </p:nvSpPr>
          <p:spPr>
            <a:xfrm rot="16200000">
              <a:off x="7230901" y="2924047"/>
              <a:ext cx="171689" cy="990601"/>
            </a:xfrm>
            <a:prstGeom prst="flowChartOffpageConnector">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 Pin</a:t>
              </a:r>
            </a:p>
          </p:txBody>
        </p:sp>
        <p:sp>
          <p:nvSpPr>
            <p:cNvPr id="23" name="Flowchart: Off-page Connector 22">
              <a:extLst>
                <a:ext uri="{FF2B5EF4-FFF2-40B4-BE49-F238E27FC236}">
                  <a16:creationId xmlns:a16="http://schemas.microsoft.com/office/drawing/2014/main" id="{37B7F3BC-C57C-4C7B-ADE3-F27AE6B2098B}"/>
                </a:ext>
              </a:extLst>
            </p:cNvPr>
            <p:cNvSpPr/>
            <p:nvPr/>
          </p:nvSpPr>
          <p:spPr>
            <a:xfrm rot="16200000">
              <a:off x="7113831" y="3043285"/>
              <a:ext cx="171689" cy="990601"/>
            </a:xfrm>
            <a:prstGeom prst="flowChartOffpageConnector">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 Pin</a:t>
              </a:r>
            </a:p>
          </p:txBody>
        </p:sp>
        <p:sp>
          <p:nvSpPr>
            <p:cNvPr id="18" name="Flowchart: Off-page Connector 17">
              <a:extLst>
                <a:ext uri="{FF2B5EF4-FFF2-40B4-BE49-F238E27FC236}">
                  <a16:creationId xmlns:a16="http://schemas.microsoft.com/office/drawing/2014/main" id="{D608F790-A667-4F46-B9B1-8900BA71017A}"/>
                </a:ext>
              </a:extLst>
            </p:cNvPr>
            <p:cNvSpPr/>
            <p:nvPr/>
          </p:nvSpPr>
          <p:spPr>
            <a:xfrm rot="16200000">
              <a:off x="6996761" y="3148845"/>
              <a:ext cx="171689" cy="990601"/>
            </a:xfrm>
            <a:prstGeom prst="flowChartOffpageConnector">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 Pin</a:t>
              </a:r>
            </a:p>
          </p:txBody>
        </p:sp>
      </p:grpSp>
    </p:spTree>
    <p:extLst>
      <p:ext uri="{BB962C8B-B14F-4D97-AF65-F5344CB8AC3E}">
        <p14:creationId xmlns:p14="http://schemas.microsoft.com/office/powerpoint/2010/main" val="353267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Sample Code Fragments</a:t>
            </a:r>
            <a:br>
              <a:rPr lang="en-US" dirty="0"/>
            </a:b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4</a:t>
            </a:r>
          </a:p>
        </p:txBody>
      </p:sp>
    </p:spTree>
    <p:extLst>
      <p:ext uri="{BB962C8B-B14F-4D97-AF65-F5344CB8AC3E}">
        <p14:creationId xmlns:p14="http://schemas.microsoft.com/office/powerpoint/2010/main" val="1393776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76238"/>
            <a:ext cx="7016194" cy="602252"/>
          </a:xfrm>
        </p:spPr>
        <p:txBody>
          <a:bodyPr>
            <a:normAutofit fontScale="90000"/>
          </a:bodyPr>
          <a:lstStyle/>
          <a:p>
            <a:r>
              <a:rPr lang="en-US" dirty="0"/>
              <a:t>Going a little Deeper</a:t>
            </a:r>
          </a:p>
        </p:txBody>
      </p:sp>
      <p:sp>
        <p:nvSpPr>
          <p:cNvPr id="2" name="Flowchart: Card 1">
            <a:extLst>
              <a:ext uri="{FF2B5EF4-FFF2-40B4-BE49-F238E27FC236}">
                <a16:creationId xmlns:a16="http://schemas.microsoft.com/office/drawing/2014/main" id="{D28882D0-34A9-4243-A02D-162E9AC1F25A}"/>
              </a:ext>
            </a:extLst>
          </p:cNvPr>
          <p:cNvSpPr/>
          <p:nvPr/>
        </p:nvSpPr>
        <p:spPr>
          <a:xfrm>
            <a:off x="2667000" y="1200150"/>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a:t>
            </a:r>
          </a:p>
          <a:p>
            <a:pPr algn="ctr"/>
            <a:r>
              <a:rPr lang="en-US" dirty="0"/>
              <a:t>Class Definition</a:t>
            </a:r>
          </a:p>
        </p:txBody>
      </p:sp>
      <p:sp>
        <p:nvSpPr>
          <p:cNvPr id="18" name="TextBox 17">
            <a:extLst>
              <a:ext uri="{FF2B5EF4-FFF2-40B4-BE49-F238E27FC236}">
                <a16:creationId xmlns:a16="http://schemas.microsoft.com/office/drawing/2014/main" id="{E89C1A85-0E3D-4717-AC15-2D154D38944F}"/>
              </a:ext>
            </a:extLst>
          </p:cNvPr>
          <p:cNvSpPr txBox="1"/>
          <p:nvPr/>
        </p:nvSpPr>
        <p:spPr>
          <a:xfrm>
            <a:off x="1004621" y="2844656"/>
            <a:ext cx="2895600" cy="523220"/>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#include "Led2.h"</a:t>
            </a:r>
          </a:p>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solidFill>
                  <a:schemeClr val="bg1"/>
                </a:solidFill>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t> = </a:t>
            </a:r>
            <a:r>
              <a:rPr lang="en-US" sz="1400" b="1" dirty="0">
                <a:solidFill>
                  <a:srgbClr val="FF0000"/>
                </a:solidFill>
                <a:latin typeface="Courier New" panose="02070309020205020404" pitchFamily="49" charset="0"/>
                <a:cs typeface="Courier New" panose="02070309020205020404" pitchFamily="49" charset="0"/>
              </a:rPr>
              <a:t>Led2(13)</a:t>
            </a:r>
            <a:r>
              <a:rPr lang="en-US" sz="1400" b="1" dirty="0">
                <a:solidFill>
                  <a:schemeClr val="accent1">
                    <a:lumMod val="75000"/>
                  </a:schemeClr>
                </a:solidFill>
                <a:latin typeface="Courier New" panose="02070309020205020404" pitchFamily="49" charset="0"/>
                <a:cs typeface="Courier New" panose="02070309020205020404" pitchFamily="49" charset="0"/>
              </a:rPr>
              <a:t>;</a:t>
            </a:r>
          </a:p>
        </p:txBody>
      </p:sp>
      <p:grpSp>
        <p:nvGrpSpPr>
          <p:cNvPr id="15" name="Group 14">
            <a:extLst>
              <a:ext uri="{FF2B5EF4-FFF2-40B4-BE49-F238E27FC236}">
                <a16:creationId xmlns:a16="http://schemas.microsoft.com/office/drawing/2014/main" id="{348A01E3-5F68-485B-AB66-8E4C5312B3D8}"/>
              </a:ext>
            </a:extLst>
          </p:cNvPr>
          <p:cNvGrpSpPr/>
          <p:nvPr/>
        </p:nvGrpSpPr>
        <p:grpSpPr>
          <a:xfrm>
            <a:off x="263824" y="1204397"/>
            <a:ext cx="2403176" cy="2163478"/>
            <a:chOff x="345215" y="1342991"/>
            <a:chExt cx="2403176" cy="2234726"/>
          </a:xfrm>
        </p:grpSpPr>
        <p:sp>
          <p:nvSpPr>
            <p:cNvPr id="30" name="Arrow: Curved Right 29">
              <a:extLst>
                <a:ext uri="{FF2B5EF4-FFF2-40B4-BE49-F238E27FC236}">
                  <a16:creationId xmlns:a16="http://schemas.microsoft.com/office/drawing/2014/main" id="{9EE3AA32-DAC3-4486-B72D-823BBCA5EAC5}"/>
                </a:ext>
              </a:extLst>
            </p:cNvPr>
            <p:cNvSpPr/>
            <p:nvPr/>
          </p:nvSpPr>
          <p:spPr>
            <a:xfrm>
              <a:off x="381960" y="1920082"/>
              <a:ext cx="661897" cy="1657635"/>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5B59D9F6-9270-43AB-AB36-8D205E890560}"/>
                </a:ext>
              </a:extLst>
            </p:cNvPr>
            <p:cNvSpPr txBox="1"/>
            <p:nvPr/>
          </p:nvSpPr>
          <p:spPr>
            <a:xfrm>
              <a:off x="345215" y="1342991"/>
              <a:ext cx="2403176" cy="540451"/>
            </a:xfrm>
            <a:prstGeom prst="rect">
              <a:avLst/>
            </a:prstGeom>
            <a:noFill/>
          </p:spPr>
          <p:txBody>
            <a:bodyPr wrap="square" rtlCol="0">
              <a:spAutoFit/>
            </a:bodyPr>
            <a:lstStyle/>
            <a:p>
              <a:r>
                <a:rPr lang="en-US" sz="1400" dirty="0">
                  <a:solidFill>
                    <a:schemeClr val="accent1">
                      <a:lumMod val="75000"/>
                    </a:schemeClr>
                  </a:solidFill>
                </a:rPr>
                <a:t>This line creates a new object</a:t>
              </a:r>
            </a:p>
            <a:p>
              <a:r>
                <a:rPr lang="en-US" sz="1400" dirty="0">
                  <a:solidFill>
                    <a:schemeClr val="accent1">
                      <a:lumMod val="75000"/>
                    </a:schemeClr>
                  </a:solidFill>
                </a:rPr>
                <a:t>Name of our Class is the </a:t>
              </a:r>
              <a:r>
                <a:rPr lang="en-US" sz="1400" b="1" dirty="0">
                  <a:solidFill>
                    <a:schemeClr val="accent1">
                      <a:lumMod val="75000"/>
                    </a:schemeClr>
                  </a:solidFill>
                </a:rPr>
                <a:t>Type</a:t>
              </a:r>
            </a:p>
          </p:txBody>
        </p:sp>
      </p:grpSp>
      <p:grpSp>
        <p:nvGrpSpPr>
          <p:cNvPr id="17" name="Group 16">
            <a:extLst>
              <a:ext uri="{FF2B5EF4-FFF2-40B4-BE49-F238E27FC236}">
                <a16:creationId xmlns:a16="http://schemas.microsoft.com/office/drawing/2014/main" id="{0F82BDD7-8C82-496A-8799-652A6D1A9D07}"/>
              </a:ext>
            </a:extLst>
          </p:cNvPr>
          <p:cNvGrpSpPr/>
          <p:nvPr/>
        </p:nvGrpSpPr>
        <p:grpSpPr>
          <a:xfrm>
            <a:off x="517822" y="1914276"/>
            <a:ext cx="3578293" cy="1067554"/>
            <a:chOff x="661939" y="1846855"/>
            <a:chExt cx="2728799" cy="1452856"/>
          </a:xfrm>
        </p:grpSpPr>
        <p:sp>
          <p:nvSpPr>
            <p:cNvPr id="32" name="Arrow: Curved Right 31">
              <a:extLst>
                <a:ext uri="{FF2B5EF4-FFF2-40B4-BE49-F238E27FC236}">
                  <a16:creationId xmlns:a16="http://schemas.microsoft.com/office/drawing/2014/main" id="{AD8F849C-AC58-47F7-9F67-446002AA5088}"/>
                </a:ext>
              </a:extLst>
            </p:cNvPr>
            <p:cNvSpPr/>
            <p:nvPr/>
          </p:nvSpPr>
          <p:spPr>
            <a:xfrm rot="21156198">
              <a:off x="661939" y="2038066"/>
              <a:ext cx="297498" cy="1261645"/>
            </a:xfrm>
            <a:prstGeom prst="curvedRight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TextBox 15">
              <a:extLst>
                <a:ext uri="{FF2B5EF4-FFF2-40B4-BE49-F238E27FC236}">
                  <a16:creationId xmlns:a16="http://schemas.microsoft.com/office/drawing/2014/main" id="{0492AFEB-F4D0-48C8-8E51-B57B93D3FCDE}"/>
                </a:ext>
              </a:extLst>
            </p:cNvPr>
            <p:cNvSpPr txBox="1"/>
            <p:nvPr/>
          </p:nvSpPr>
          <p:spPr>
            <a:xfrm>
              <a:off x="753303" y="1846855"/>
              <a:ext cx="2637435" cy="1130921"/>
            </a:xfrm>
            <a:prstGeom prst="rect">
              <a:avLst/>
            </a:prstGeom>
            <a:solidFill>
              <a:schemeClr val="bg2">
                <a:lumMod val="90000"/>
              </a:schemeClr>
            </a:solidFill>
          </p:spPr>
          <p:txBody>
            <a:bodyPr wrap="square" rtlCol="0">
              <a:spAutoFit/>
            </a:bodyPr>
            <a:lstStyle/>
            <a:p>
              <a:r>
                <a:rPr lang="en-US" sz="1200" dirty="0"/>
                <a:t>The header lets our sketch and the compiler know what is coming further down in our code. Specifically</a:t>
              </a:r>
            </a:p>
            <a:p>
              <a:r>
                <a:rPr lang="en-US" sz="1200" dirty="0"/>
                <a:t>- How to use the Led2 class to make a new object</a:t>
              </a:r>
            </a:p>
            <a:p>
              <a:r>
                <a:rPr lang="en-US" sz="1200" dirty="0"/>
                <a:t>- What properties and methods it has.</a:t>
              </a:r>
            </a:p>
          </p:txBody>
        </p:sp>
      </p:grpSp>
      <p:pic>
        <p:nvPicPr>
          <p:cNvPr id="26" name="Picture 25">
            <a:extLst>
              <a:ext uri="{FF2B5EF4-FFF2-40B4-BE49-F238E27FC236}">
                <a16:creationId xmlns:a16="http://schemas.microsoft.com/office/drawing/2014/main" id="{C2E5F3F1-C711-44AB-9F70-E67D2E44F1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grpSp>
        <p:nvGrpSpPr>
          <p:cNvPr id="27" name="Group 26">
            <a:extLst>
              <a:ext uri="{FF2B5EF4-FFF2-40B4-BE49-F238E27FC236}">
                <a16:creationId xmlns:a16="http://schemas.microsoft.com/office/drawing/2014/main" id="{58FEDBDB-9CC3-464A-8362-6233BCC25EEC}"/>
              </a:ext>
            </a:extLst>
          </p:cNvPr>
          <p:cNvGrpSpPr/>
          <p:nvPr/>
        </p:nvGrpSpPr>
        <p:grpSpPr>
          <a:xfrm>
            <a:off x="4292009" y="407896"/>
            <a:ext cx="3937591" cy="830997"/>
            <a:chOff x="955624" y="1970548"/>
            <a:chExt cx="3915606" cy="1130921"/>
          </a:xfrm>
        </p:grpSpPr>
        <p:sp>
          <p:nvSpPr>
            <p:cNvPr id="28" name="Arrow: Curved Right 27">
              <a:extLst>
                <a:ext uri="{FF2B5EF4-FFF2-40B4-BE49-F238E27FC236}">
                  <a16:creationId xmlns:a16="http://schemas.microsoft.com/office/drawing/2014/main" id="{8027D301-CF31-498F-9EA4-6FBBF2E2E8D3}"/>
                </a:ext>
              </a:extLst>
            </p:cNvPr>
            <p:cNvSpPr/>
            <p:nvPr/>
          </p:nvSpPr>
          <p:spPr>
            <a:xfrm rot="3971727">
              <a:off x="1043654" y="2306789"/>
              <a:ext cx="530910" cy="706969"/>
            </a:xfrm>
            <a:prstGeom prst="curvedRight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TextBox 33">
              <a:extLst>
                <a:ext uri="{FF2B5EF4-FFF2-40B4-BE49-F238E27FC236}">
                  <a16:creationId xmlns:a16="http://schemas.microsoft.com/office/drawing/2014/main" id="{45981F2C-3361-4469-98EE-F5ABB63DDFC3}"/>
                </a:ext>
              </a:extLst>
            </p:cNvPr>
            <p:cNvSpPr txBox="1"/>
            <p:nvPr/>
          </p:nvSpPr>
          <p:spPr>
            <a:xfrm>
              <a:off x="1481811" y="1970548"/>
              <a:ext cx="3389419" cy="1130921"/>
            </a:xfrm>
            <a:prstGeom prst="rect">
              <a:avLst/>
            </a:prstGeom>
            <a:solidFill>
              <a:schemeClr val="bg2">
                <a:lumMod val="90000"/>
              </a:schemeClr>
            </a:solidFill>
          </p:spPr>
          <p:txBody>
            <a:bodyPr wrap="square" rtlCol="0">
              <a:spAutoFit/>
            </a:bodyPr>
            <a:lstStyle/>
            <a:p>
              <a:r>
                <a:rPr lang="en-US" sz="1200" dirty="0"/>
                <a:t>A class definition can be divided into two parts</a:t>
              </a:r>
            </a:p>
            <a:p>
              <a:pPr marL="171450" indent="-171450">
                <a:buFont typeface="Arial" panose="020B0604020202020204" pitchFamily="34" charset="0"/>
                <a:buChar char="•"/>
              </a:pPr>
              <a:r>
                <a:rPr lang="en-US" sz="1200" dirty="0"/>
                <a:t>a header file (*.h) and</a:t>
              </a:r>
            </a:p>
            <a:p>
              <a:pPr marL="171450" indent="-171450">
                <a:buFont typeface="Arial" panose="020B0604020202020204" pitchFamily="34" charset="0"/>
                <a:buChar char="•"/>
              </a:pPr>
              <a:r>
                <a:rPr lang="en-US" sz="1200" dirty="0"/>
                <a:t>a C++ program (*.</a:t>
              </a:r>
              <a:r>
                <a:rPr lang="en-US" sz="1200" dirty="0" err="1"/>
                <a:t>cpp</a:t>
              </a:r>
              <a:r>
                <a:rPr lang="en-US" sz="1200" dirty="0"/>
                <a:t>)</a:t>
              </a:r>
            </a:p>
            <a:p>
              <a:r>
                <a:rPr lang="en-US" sz="1200" dirty="0"/>
                <a:t>There are other ways of doing it but this is my way </a:t>
              </a:r>
            </a:p>
          </p:txBody>
        </p:sp>
      </p:grpSp>
      <p:sp>
        <p:nvSpPr>
          <p:cNvPr id="35" name="TextBox 34">
            <a:extLst>
              <a:ext uri="{FF2B5EF4-FFF2-40B4-BE49-F238E27FC236}">
                <a16:creationId xmlns:a16="http://schemas.microsoft.com/office/drawing/2014/main" id="{24A51AB8-28EB-467B-8012-4AC2900D5B34}"/>
              </a:ext>
            </a:extLst>
          </p:cNvPr>
          <p:cNvSpPr txBox="1"/>
          <p:nvPr/>
        </p:nvSpPr>
        <p:spPr>
          <a:xfrm>
            <a:off x="1004621" y="2832809"/>
            <a:ext cx="3872179" cy="738664"/>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#include "Led2.h"</a:t>
            </a:r>
          </a:p>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solidFill>
                  <a:schemeClr val="bg1"/>
                </a:solidFill>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t> = </a:t>
            </a:r>
            <a:r>
              <a:rPr lang="en-US" sz="1400" b="1" dirty="0">
                <a:solidFill>
                  <a:srgbClr val="FF0000"/>
                </a:solidFill>
                <a:latin typeface="Courier New" panose="02070309020205020404" pitchFamily="49" charset="0"/>
                <a:cs typeface="Courier New" panose="02070309020205020404" pitchFamily="49" charset="0"/>
              </a:rPr>
              <a:t>Led2(13)</a:t>
            </a:r>
            <a:r>
              <a:rPr lang="en-US" sz="1400" b="1" dirty="0">
                <a:solidFill>
                  <a:schemeClr val="accent1">
                    <a:lumMod val="75000"/>
                  </a:schemeClr>
                </a:solidFill>
                <a:latin typeface="Courier New" panose="02070309020205020404" pitchFamily="49" charset="0"/>
                <a:cs typeface="Courier New" panose="02070309020205020404" pitchFamily="49" charset="0"/>
              </a:rPr>
              <a:t>;</a:t>
            </a:r>
          </a:p>
          <a:p>
            <a:r>
              <a:rPr lang="en-US" sz="1400" b="1" dirty="0">
                <a:solidFill>
                  <a:schemeClr val="accent1">
                    <a:lumMod val="75000"/>
                  </a:schemeClr>
                </a:solidFill>
                <a:latin typeface="Courier New" panose="02070309020205020404" pitchFamily="49" charset="0"/>
                <a:cs typeface="Courier New" panose="02070309020205020404" pitchFamily="49" charset="0"/>
              </a:rPr>
              <a:t>int </a:t>
            </a:r>
            <a:r>
              <a:rPr lang="en-US" sz="1400" b="1" dirty="0">
                <a:solidFill>
                  <a:srgbClr val="00B050"/>
                </a:solidFill>
                <a:latin typeface="Courier New" panose="02070309020205020404" pitchFamily="49" charset="0"/>
                <a:cs typeface="Courier New" panose="02070309020205020404" pitchFamily="49" charset="0"/>
              </a:rPr>
              <a:t>pin</a:t>
            </a:r>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dirty="0"/>
              <a:t>= </a:t>
            </a:r>
            <a:r>
              <a:rPr lang="en-US" sz="1400" b="1" dirty="0">
                <a:solidFill>
                  <a:srgbClr val="FF0000"/>
                </a:solidFill>
                <a:latin typeface="Courier New" panose="02070309020205020404" pitchFamily="49" charset="0"/>
                <a:cs typeface="Courier New" panose="02070309020205020404" pitchFamily="49" charset="0"/>
              </a:rPr>
              <a:t>13</a:t>
            </a:r>
            <a:r>
              <a:rPr lang="en-US" sz="1400" b="1" dirty="0">
                <a:solidFill>
                  <a:schemeClr val="accent1">
                    <a:lumMod val="75000"/>
                  </a:schemeClr>
                </a:solidFill>
                <a:latin typeface="Courier New" panose="02070309020205020404" pitchFamily="49" charset="0"/>
                <a:cs typeface="Courier New" panose="02070309020205020404" pitchFamily="49" charset="0"/>
              </a:rPr>
              <a:t>;    // for comparison</a:t>
            </a:r>
            <a:r>
              <a:rPr lang="en-US" sz="1400" dirty="0">
                <a:solidFill>
                  <a:schemeClr val="bg1"/>
                </a:solidFill>
              </a:rPr>
              <a:t> </a:t>
            </a:r>
            <a:endParaRPr lang="en-US" sz="1400" b="1" dirty="0">
              <a:solidFill>
                <a:schemeClr val="accent1">
                  <a:lumMod val="75000"/>
                </a:schemeClr>
              </a:solidFill>
              <a:latin typeface="Courier New" panose="02070309020205020404" pitchFamily="49" charset="0"/>
              <a:cs typeface="Courier New" panose="02070309020205020404" pitchFamily="49" charset="0"/>
            </a:endParaRPr>
          </a:p>
        </p:txBody>
      </p:sp>
      <p:grpSp>
        <p:nvGrpSpPr>
          <p:cNvPr id="36" name="Group 35">
            <a:extLst>
              <a:ext uri="{FF2B5EF4-FFF2-40B4-BE49-F238E27FC236}">
                <a16:creationId xmlns:a16="http://schemas.microsoft.com/office/drawing/2014/main" id="{8BD26D6C-8D23-4048-B29A-45BE3A03469A}"/>
              </a:ext>
            </a:extLst>
          </p:cNvPr>
          <p:cNvGrpSpPr/>
          <p:nvPr/>
        </p:nvGrpSpPr>
        <p:grpSpPr>
          <a:xfrm>
            <a:off x="3447306" y="2204088"/>
            <a:ext cx="4702987" cy="830997"/>
            <a:chOff x="-195750" y="1846855"/>
            <a:chExt cx="3586488" cy="1130921"/>
          </a:xfrm>
        </p:grpSpPr>
        <p:sp>
          <p:nvSpPr>
            <p:cNvPr id="37" name="Arrow: Curved Right 36">
              <a:extLst>
                <a:ext uri="{FF2B5EF4-FFF2-40B4-BE49-F238E27FC236}">
                  <a16:creationId xmlns:a16="http://schemas.microsoft.com/office/drawing/2014/main" id="{0971EEBE-4451-4329-97B5-9C9B7C860791}"/>
                </a:ext>
              </a:extLst>
            </p:cNvPr>
            <p:cNvSpPr/>
            <p:nvPr/>
          </p:nvSpPr>
          <p:spPr>
            <a:xfrm rot="3677025">
              <a:off x="-9134" y="1797360"/>
              <a:ext cx="700034" cy="1073265"/>
            </a:xfrm>
            <a:prstGeom prst="curvedRightArrow">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TextBox 37">
              <a:extLst>
                <a:ext uri="{FF2B5EF4-FFF2-40B4-BE49-F238E27FC236}">
                  <a16:creationId xmlns:a16="http://schemas.microsoft.com/office/drawing/2014/main" id="{4FBB6EA3-CBC3-480E-BDDB-909F91225F25}"/>
                </a:ext>
              </a:extLst>
            </p:cNvPr>
            <p:cNvSpPr txBox="1"/>
            <p:nvPr/>
          </p:nvSpPr>
          <p:spPr>
            <a:xfrm>
              <a:off x="753303" y="1846855"/>
              <a:ext cx="2637435" cy="1130921"/>
            </a:xfrm>
            <a:prstGeom prst="rect">
              <a:avLst/>
            </a:prstGeom>
            <a:solidFill>
              <a:schemeClr val="bg2">
                <a:lumMod val="90000"/>
              </a:schemeClr>
            </a:solidFill>
          </p:spPr>
          <p:txBody>
            <a:bodyPr wrap="square" rtlCol="0">
              <a:spAutoFit/>
            </a:bodyPr>
            <a:lstStyle/>
            <a:p>
              <a:r>
                <a:rPr lang="en-US" sz="1200" dirty="0"/>
                <a:t>In your Sketch you put these two lines.</a:t>
              </a:r>
            </a:p>
            <a:p>
              <a:r>
                <a:rPr lang="en-US" sz="1200" dirty="0"/>
                <a:t>They don’t need to be one right after the other</a:t>
              </a:r>
            </a:p>
            <a:p>
              <a:r>
                <a:rPr lang="en-US" sz="1200" dirty="0"/>
                <a:t>The #include line </a:t>
              </a:r>
              <a:r>
                <a:rPr lang="en-US" sz="1200" b="1" dirty="0"/>
                <a:t>does need to come first</a:t>
              </a:r>
              <a:r>
                <a:rPr lang="en-US" sz="1200" dirty="0"/>
                <a:t> </a:t>
              </a:r>
            </a:p>
            <a:p>
              <a:r>
                <a:rPr lang="en-US" sz="1200" dirty="0"/>
                <a:t>(Typically it is right at the top of a sketch)</a:t>
              </a:r>
            </a:p>
          </p:txBody>
        </p:sp>
      </p:grpSp>
      <p:grpSp>
        <p:nvGrpSpPr>
          <p:cNvPr id="8" name="Group 7">
            <a:extLst>
              <a:ext uri="{FF2B5EF4-FFF2-40B4-BE49-F238E27FC236}">
                <a16:creationId xmlns:a16="http://schemas.microsoft.com/office/drawing/2014/main" id="{D99F5F24-F9DE-4D9A-904E-71483A2E1C5A}"/>
              </a:ext>
            </a:extLst>
          </p:cNvPr>
          <p:cNvGrpSpPr/>
          <p:nvPr/>
        </p:nvGrpSpPr>
        <p:grpSpPr>
          <a:xfrm>
            <a:off x="311223" y="3449833"/>
            <a:ext cx="1740366" cy="1066800"/>
            <a:chOff x="533400" y="3080891"/>
            <a:chExt cx="1740366" cy="1066800"/>
          </a:xfrm>
        </p:grpSpPr>
        <p:sp>
          <p:nvSpPr>
            <p:cNvPr id="21" name="Arrow: Curved Up 20">
              <a:extLst>
                <a:ext uri="{FF2B5EF4-FFF2-40B4-BE49-F238E27FC236}">
                  <a16:creationId xmlns:a16="http://schemas.microsoft.com/office/drawing/2014/main" id="{9DECA5C6-F95D-4EBA-B420-CD20EF6527DA}"/>
                </a:ext>
              </a:extLst>
            </p:cNvPr>
            <p:cNvSpPr/>
            <p:nvPr/>
          </p:nvSpPr>
          <p:spPr>
            <a:xfrm rot="17984957">
              <a:off x="1501996" y="3375920"/>
              <a:ext cx="1066800" cy="476741"/>
            </a:xfrm>
            <a:prstGeom prst="curvedUp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TextBox 21">
              <a:extLst>
                <a:ext uri="{FF2B5EF4-FFF2-40B4-BE49-F238E27FC236}">
                  <a16:creationId xmlns:a16="http://schemas.microsoft.com/office/drawing/2014/main" id="{062B114D-7A67-498B-BAC7-8F4909C06497}"/>
                </a:ext>
              </a:extLst>
            </p:cNvPr>
            <p:cNvSpPr txBox="1"/>
            <p:nvPr/>
          </p:nvSpPr>
          <p:spPr>
            <a:xfrm>
              <a:off x="533400" y="3549322"/>
              <a:ext cx="1242172" cy="523220"/>
            </a:xfrm>
            <a:prstGeom prst="rect">
              <a:avLst/>
            </a:prstGeom>
            <a:noFill/>
          </p:spPr>
          <p:txBody>
            <a:bodyPr wrap="square" rtlCol="0">
              <a:spAutoFit/>
            </a:bodyPr>
            <a:lstStyle/>
            <a:p>
              <a:r>
                <a:rPr lang="en-US" sz="1400" dirty="0">
                  <a:solidFill>
                    <a:srgbClr val="00B050"/>
                  </a:solidFill>
                </a:rPr>
                <a:t>Name of our  New Object</a:t>
              </a:r>
            </a:p>
          </p:txBody>
        </p:sp>
      </p:grpSp>
      <p:grpSp>
        <p:nvGrpSpPr>
          <p:cNvPr id="9" name="Group 8">
            <a:extLst>
              <a:ext uri="{FF2B5EF4-FFF2-40B4-BE49-F238E27FC236}">
                <a16:creationId xmlns:a16="http://schemas.microsoft.com/office/drawing/2014/main" id="{40B29FF3-FFAC-413B-9DFE-2C1704D5B23B}"/>
              </a:ext>
            </a:extLst>
          </p:cNvPr>
          <p:cNvGrpSpPr/>
          <p:nvPr/>
        </p:nvGrpSpPr>
        <p:grpSpPr>
          <a:xfrm>
            <a:off x="2366871" y="3351805"/>
            <a:ext cx="4249115" cy="1592413"/>
            <a:chOff x="2796986" y="2312794"/>
            <a:chExt cx="4249115" cy="1592413"/>
          </a:xfrm>
        </p:grpSpPr>
        <p:sp>
          <p:nvSpPr>
            <p:cNvPr id="23" name="Arrow: Curved Down 22">
              <a:extLst>
                <a:ext uri="{FF2B5EF4-FFF2-40B4-BE49-F238E27FC236}">
                  <a16:creationId xmlns:a16="http://schemas.microsoft.com/office/drawing/2014/main" id="{56C6A982-D3FC-463D-818E-4A2DC75D98C4}"/>
                </a:ext>
              </a:extLst>
            </p:cNvPr>
            <p:cNvSpPr/>
            <p:nvPr/>
          </p:nvSpPr>
          <p:spPr>
            <a:xfrm rot="14690225">
              <a:off x="2347861" y="2761919"/>
              <a:ext cx="1421761" cy="523512"/>
            </a:xfrm>
            <a:prstGeom prst="curved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TextBox 23">
              <a:extLst>
                <a:ext uri="{FF2B5EF4-FFF2-40B4-BE49-F238E27FC236}">
                  <a16:creationId xmlns:a16="http://schemas.microsoft.com/office/drawing/2014/main" id="{B5AE67AB-C00D-40C6-B375-6AE37E201CD1}"/>
                </a:ext>
              </a:extLst>
            </p:cNvPr>
            <p:cNvSpPr txBox="1"/>
            <p:nvPr/>
          </p:nvSpPr>
          <p:spPr>
            <a:xfrm>
              <a:off x="3587614" y="3381987"/>
              <a:ext cx="3458487" cy="523220"/>
            </a:xfrm>
            <a:prstGeom prst="rect">
              <a:avLst/>
            </a:prstGeom>
            <a:noFill/>
          </p:spPr>
          <p:txBody>
            <a:bodyPr wrap="square" rtlCol="0">
              <a:spAutoFit/>
            </a:bodyPr>
            <a:lstStyle/>
            <a:p>
              <a:r>
                <a:rPr lang="en-US" sz="1400" dirty="0">
                  <a:solidFill>
                    <a:srgbClr val="FF0000"/>
                  </a:solidFill>
                </a:rPr>
                <a:t>Constructor with a passed parameter to be used when first constructing the object </a:t>
              </a:r>
            </a:p>
          </p:txBody>
        </p:sp>
      </p:grpSp>
    </p:spTree>
    <p:extLst>
      <p:ext uri="{BB962C8B-B14F-4D97-AF65-F5344CB8AC3E}">
        <p14:creationId xmlns:p14="http://schemas.microsoft.com/office/powerpoint/2010/main" val="3481490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500"/>
                                        <p:tgtEl>
                                          <p:spTgt spid="3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10" presetClass="exit" presetSubtype="0" fill="hold" nodeType="withEffect">
                                  <p:stCondLst>
                                    <p:cond delay="0"/>
                                  </p:stCondLst>
                                  <p:childTnLst>
                                    <p:animEffect transition="out" filter="fade">
                                      <p:cBhvr>
                                        <p:cTn id="22" dur="500"/>
                                        <p:tgtEl>
                                          <p:spTgt spid="36"/>
                                        </p:tgtEl>
                                      </p:cBhvr>
                                    </p:animEffect>
                                    <p:set>
                                      <p:cBhvr>
                                        <p:cTn id="23" dur="1" fill="hold">
                                          <p:stCondLst>
                                            <p:cond delay="499"/>
                                          </p:stCondLst>
                                        </p:cTn>
                                        <p:tgtEl>
                                          <p:spTgt spid="36"/>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500"/>
                                        <p:tgtEl>
                                          <p:spTgt spid="27"/>
                                        </p:tgtEl>
                                      </p:cBhvr>
                                    </p:animEffect>
                                    <p:set>
                                      <p:cBhvr>
                                        <p:cTn id="28" dur="1" fill="hold">
                                          <p:stCondLst>
                                            <p:cond delay="499"/>
                                          </p:stCondLst>
                                        </p:cTn>
                                        <p:tgtEl>
                                          <p:spTgt spid="27"/>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17"/>
                                        </p:tgtEl>
                                      </p:cBhvr>
                                    </p:animEffect>
                                    <p:set>
                                      <p:cBhvr>
                                        <p:cTn id="31" dur="1" fill="hold">
                                          <p:stCondLst>
                                            <p:cond delay="499"/>
                                          </p:stCondLst>
                                        </p:cTn>
                                        <p:tgtEl>
                                          <p:spTgt spid="17"/>
                                        </p:tgtEl>
                                        <p:attrNameLst>
                                          <p:attrName>style.visibility</p:attrName>
                                        </p:attrNameLst>
                                      </p:cBhvr>
                                      <p:to>
                                        <p:strVal val="hidden"/>
                                      </p:to>
                                    </p:set>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fade">
                                      <p:cBhvr>
                                        <p:cTn id="45" dur="500"/>
                                        <p:tgtEl>
                                          <p:spTgt spid="9"/>
                                        </p:tgtEl>
                                      </p:cBhvr>
                                    </p:animEffect>
                                  </p:childTnLst>
                                </p:cTn>
                              </p:par>
                            </p:childTnLst>
                          </p:cTn>
                        </p:par>
                        <p:par>
                          <p:cTn id="46" fill="hold">
                            <p:stCondLst>
                              <p:cond delay="500"/>
                            </p:stCondLst>
                            <p:childTnLst>
                              <p:par>
                                <p:cTn id="47" presetID="10" presetClass="exit" presetSubtype="0" fill="hold" nodeType="afterEffect">
                                  <p:stCondLst>
                                    <p:cond delay="0"/>
                                  </p:stCondLst>
                                  <p:childTnLst>
                                    <p:animEffect transition="out" filter="fade">
                                      <p:cBhvr>
                                        <p:cTn id="48" dur="500"/>
                                        <p:tgtEl>
                                          <p:spTgt spid="17"/>
                                        </p:tgtEl>
                                      </p:cBhvr>
                                    </p:animEffect>
                                    <p:set>
                                      <p:cBhvr>
                                        <p:cTn id="49" dur="1" fill="hold">
                                          <p:stCondLst>
                                            <p:cond delay="499"/>
                                          </p:stCondLst>
                                        </p:cTn>
                                        <p:tgtEl>
                                          <p:spTgt spid="17"/>
                                        </p:tgtEl>
                                        <p:attrNameLst>
                                          <p:attrName>style.visibility</p:attrName>
                                        </p:attrNameLst>
                                      </p:cBhvr>
                                      <p:to>
                                        <p:strVal val="hidden"/>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0" nodeType="clickEffect">
                                  <p:stCondLst>
                                    <p:cond delay="0"/>
                                  </p:stCondLst>
                                  <p:childTnLst>
                                    <p:set>
                                      <p:cBhvr>
                                        <p:cTn id="53"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3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76238"/>
            <a:ext cx="7016194" cy="602252"/>
          </a:xfrm>
        </p:spPr>
        <p:txBody>
          <a:bodyPr>
            <a:normAutofit fontScale="90000"/>
          </a:bodyPr>
          <a:lstStyle/>
          <a:p>
            <a:r>
              <a:rPr lang="en-US" dirty="0"/>
              <a:t>Going a little Deeper</a:t>
            </a:r>
          </a:p>
        </p:txBody>
      </p:sp>
      <p:sp>
        <p:nvSpPr>
          <p:cNvPr id="13" name="Arrow: Striped Right 12">
            <a:extLst>
              <a:ext uri="{FF2B5EF4-FFF2-40B4-BE49-F238E27FC236}">
                <a16:creationId xmlns:a16="http://schemas.microsoft.com/office/drawing/2014/main" id="{E011D333-C3EC-4965-B270-B79F5BFD94F6}"/>
              </a:ext>
            </a:extLst>
          </p:cNvPr>
          <p:cNvSpPr/>
          <p:nvPr/>
        </p:nvSpPr>
        <p:spPr>
          <a:xfrm rot="3607493">
            <a:off x="4136034" y="2594940"/>
            <a:ext cx="1207881" cy="339372"/>
          </a:xfrm>
          <a:prstGeom prst="stripedRightArrow">
            <a:avLst/>
          </a:prstGeom>
          <a:solidFill>
            <a:srgbClr val="FFFF00"/>
          </a:solidFill>
          <a:ln w="63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0B9F02C0-7D21-4A11-B5FB-C202EB0B7B96}"/>
              </a:ext>
            </a:extLst>
          </p:cNvPr>
          <p:cNvSpPr txBox="1"/>
          <p:nvPr/>
        </p:nvSpPr>
        <p:spPr>
          <a:xfrm>
            <a:off x="2065217" y="2691611"/>
            <a:ext cx="2467850"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solidFill>
                  <a:schemeClr val="bg1"/>
                </a:solidFill>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solidFill>
                  <a:schemeClr val="bg1"/>
                </a:solidFill>
              </a:rPr>
              <a:t> </a:t>
            </a:r>
            <a:r>
              <a:rPr lang="en-US" sz="1400" dirty="0"/>
              <a:t>=</a:t>
            </a:r>
            <a:r>
              <a:rPr lang="en-US" sz="1400" dirty="0">
                <a:solidFill>
                  <a:schemeClr val="bg1"/>
                </a:solidFill>
              </a:rPr>
              <a:t> </a:t>
            </a:r>
            <a:r>
              <a:rPr lang="en-US" sz="1400" b="1" dirty="0">
                <a:solidFill>
                  <a:srgbClr val="FF0000"/>
                </a:solidFill>
                <a:latin typeface="Courier New" panose="02070309020205020404" pitchFamily="49" charset="0"/>
                <a:cs typeface="Courier New" panose="02070309020205020404" pitchFamily="49" charset="0"/>
              </a:rPr>
              <a:t>Led2(13)</a:t>
            </a:r>
            <a:r>
              <a:rPr lang="en-US" sz="1400" b="1" dirty="0">
                <a:solidFill>
                  <a:schemeClr val="accent1">
                    <a:lumMod val="75000"/>
                  </a:schemeClr>
                </a:solidFill>
                <a:latin typeface="Courier New" panose="02070309020205020404" pitchFamily="49" charset="0"/>
                <a:cs typeface="Courier New" panose="02070309020205020404" pitchFamily="49" charset="0"/>
              </a:rPr>
              <a:t>;</a:t>
            </a:r>
          </a:p>
        </p:txBody>
      </p:sp>
      <p:pic>
        <p:nvPicPr>
          <p:cNvPr id="26" name="Picture 25">
            <a:extLst>
              <a:ext uri="{FF2B5EF4-FFF2-40B4-BE49-F238E27FC236}">
                <a16:creationId xmlns:a16="http://schemas.microsoft.com/office/drawing/2014/main" id="{C2E5F3F1-C711-44AB-9F70-E67D2E44F1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grpSp>
        <p:nvGrpSpPr>
          <p:cNvPr id="3" name="Group 2">
            <a:extLst>
              <a:ext uri="{FF2B5EF4-FFF2-40B4-BE49-F238E27FC236}">
                <a16:creationId xmlns:a16="http://schemas.microsoft.com/office/drawing/2014/main" id="{776C7ED4-5CDD-4191-B7EA-5EEE86F1330F}"/>
              </a:ext>
            </a:extLst>
          </p:cNvPr>
          <p:cNvGrpSpPr/>
          <p:nvPr/>
        </p:nvGrpSpPr>
        <p:grpSpPr>
          <a:xfrm>
            <a:off x="1676398" y="1200150"/>
            <a:ext cx="3882989" cy="1074674"/>
            <a:chOff x="1676398" y="1200150"/>
            <a:chExt cx="3882989" cy="1074674"/>
          </a:xfrm>
        </p:grpSpPr>
        <p:sp>
          <p:nvSpPr>
            <p:cNvPr id="2" name="Flowchart: Card 1">
              <a:extLst>
                <a:ext uri="{FF2B5EF4-FFF2-40B4-BE49-F238E27FC236}">
                  <a16:creationId xmlns:a16="http://schemas.microsoft.com/office/drawing/2014/main" id="{D28882D0-34A9-4243-A02D-162E9AC1F25A}"/>
                </a:ext>
              </a:extLst>
            </p:cNvPr>
            <p:cNvSpPr/>
            <p:nvPr/>
          </p:nvSpPr>
          <p:spPr>
            <a:xfrm>
              <a:off x="2667000" y="1200150"/>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a:t>
              </a:r>
            </a:p>
            <a:p>
              <a:pPr algn="ctr"/>
              <a:r>
                <a:rPr lang="en-US" dirty="0"/>
                <a:t>Class Definition</a:t>
              </a:r>
            </a:p>
          </p:txBody>
        </p:sp>
        <p:sp>
          <p:nvSpPr>
            <p:cNvPr id="36" name="Rectangle 35">
              <a:extLst>
                <a:ext uri="{FF2B5EF4-FFF2-40B4-BE49-F238E27FC236}">
                  <a16:creationId xmlns:a16="http://schemas.microsoft.com/office/drawing/2014/main" id="{94916264-84EC-4E69-B463-B05F1D9F7666}"/>
                </a:ext>
              </a:extLst>
            </p:cNvPr>
            <p:cNvSpPr/>
            <p:nvPr/>
          </p:nvSpPr>
          <p:spPr>
            <a:xfrm>
              <a:off x="3124198" y="1261155"/>
              <a:ext cx="1301147" cy="3048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Complex Stuff</a:t>
              </a:r>
            </a:p>
          </p:txBody>
        </p:sp>
        <p:sp>
          <p:nvSpPr>
            <p:cNvPr id="37" name="Flowchart: Off-page Connector 36">
              <a:extLst>
                <a:ext uri="{FF2B5EF4-FFF2-40B4-BE49-F238E27FC236}">
                  <a16:creationId xmlns:a16="http://schemas.microsoft.com/office/drawing/2014/main" id="{CB4F78B8-2D6D-416F-BCB6-E7A4AAEF317F}"/>
                </a:ext>
              </a:extLst>
            </p:cNvPr>
            <p:cNvSpPr/>
            <p:nvPr/>
          </p:nvSpPr>
          <p:spPr>
            <a:xfrm rot="16200000">
              <a:off x="4978242" y="1013487"/>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a:t>
              </a:r>
            </a:p>
          </p:txBody>
        </p:sp>
        <p:sp>
          <p:nvSpPr>
            <p:cNvPr id="38" name="Flowchart: Off-page Connector 37">
              <a:extLst>
                <a:ext uri="{FF2B5EF4-FFF2-40B4-BE49-F238E27FC236}">
                  <a16:creationId xmlns:a16="http://schemas.microsoft.com/office/drawing/2014/main" id="{6718A974-A281-4548-BFF0-940F4371C5AE}"/>
                </a:ext>
              </a:extLst>
            </p:cNvPr>
            <p:cNvSpPr/>
            <p:nvPr/>
          </p:nvSpPr>
          <p:spPr>
            <a:xfrm rot="16200000">
              <a:off x="2085855" y="984810"/>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39" name="Flowchart: Off-page Connector 38">
              <a:extLst>
                <a:ext uri="{FF2B5EF4-FFF2-40B4-BE49-F238E27FC236}">
                  <a16:creationId xmlns:a16="http://schemas.microsoft.com/office/drawing/2014/main" id="{5FEACCCE-27EB-4BA7-8A30-C367EEDCC047}"/>
                </a:ext>
              </a:extLst>
            </p:cNvPr>
            <p:cNvSpPr/>
            <p:nvPr/>
          </p:nvSpPr>
          <p:spPr>
            <a:xfrm rot="16200000">
              <a:off x="2085854" y="1254508"/>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grpSp>
      <p:grpSp>
        <p:nvGrpSpPr>
          <p:cNvPr id="5" name="Group 4">
            <a:extLst>
              <a:ext uri="{FF2B5EF4-FFF2-40B4-BE49-F238E27FC236}">
                <a16:creationId xmlns:a16="http://schemas.microsoft.com/office/drawing/2014/main" id="{1DDB4666-5496-497D-9C47-D6F074122490}"/>
              </a:ext>
            </a:extLst>
          </p:cNvPr>
          <p:cNvGrpSpPr/>
          <p:nvPr/>
        </p:nvGrpSpPr>
        <p:grpSpPr>
          <a:xfrm>
            <a:off x="3487429" y="3294620"/>
            <a:ext cx="4017926" cy="1074674"/>
            <a:chOff x="3487429" y="3294620"/>
            <a:chExt cx="4017926" cy="1074674"/>
          </a:xfrm>
        </p:grpSpPr>
        <p:sp>
          <p:nvSpPr>
            <p:cNvPr id="29" name="Flowchart: Card 28">
              <a:extLst>
                <a:ext uri="{FF2B5EF4-FFF2-40B4-BE49-F238E27FC236}">
                  <a16:creationId xmlns:a16="http://schemas.microsoft.com/office/drawing/2014/main" id="{615506AA-AAFD-4389-B291-45C807AA731A}"/>
                </a:ext>
              </a:extLst>
            </p:cNvPr>
            <p:cNvSpPr/>
            <p:nvPr/>
          </p:nvSpPr>
          <p:spPr>
            <a:xfrm>
              <a:off x="4495179" y="3294620"/>
              <a:ext cx="1905000" cy="1074674"/>
            </a:xfrm>
            <a:prstGeom prst="flowChartPunchedCard">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B050"/>
                  </a:solidFill>
                </a:rPr>
                <a:t>myLed1</a:t>
              </a:r>
            </a:p>
          </p:txBody>
        </p:sp>
        <p:sp>
          <p:nvSpPr>
            <p:cNvPr id="33" name="Flowchart: Off-page Connector 32">
              <a:extLst>
                <a:ext uri="{FF2B5EF4-FFF2-40B4-BE49-F238E27FC236}">
                  <a16:creationId xmlns:a16="http://schemas.microsoft.com/office/drawing/2014/main" id="{FFBFBBA1-54DD-4512-A4D9-1316BCC03153}"/>
                </a:ext>
              </a:extLst>
            </p:cNvPr>
            <p:cNvSpPr/>
            <p:nvPr/>
          </p:nvSpPr>
          <p:spPr>
            <a:xfrm rot="16200000">
              <a:off x="6868826" y="3065381"/>
              <a:ext cx="185030" cy="1088028"/>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100" b="1" dirty="0">
                  <a:solidFill>
                    <a:srgbClr val="FF0000"/>
                  </a:solidFill>
                  <a:latin typeface="Courier New" panose="02070309020205020404" pitchFamily="49" charset="0"/>
                  <a:cs typeface="Courier New" panose="02070309020205020404" pitchFamily="49" charset="0"/>
                </a:rPr>
                <a:t>Pin 13</a:t>
              </a:r>
              <a:endParaRPr lang="en-US" sz="1100" dirty="0">
                <a:solidFill>
                  <a:srgbClr val="FFFF00"/>
                </a:solidFill>
              </a:endParaRPr>
            </a:p>
          </p:txBody>
        </p:sp>
        <p:sp>
          <p:nvSpPr>
            <p:cNvPr id="40" name="Flowchart: Off-page Connector 39">
              <a:extLst>
                <a:ext uri="{FF2B5EF4-FFF2-40B4-BE49-F238E27FC236}">
                  <a16:creationId xmlns:a16="http://schemas.microsoft.com/office/drawing/2014/main" id="{EC0F7A1E-1EEE-4E25-B61C-3BCA040D2B93}"/>
                </a:ext>
              </a:extLst>
            </p:cNvPr>
            <p:cNvSpPr/>
            <p:nvPr/>
          </p:nvSpPr>
          <p:spPr>
            <a:xfrm rot="16200000">
              <a:off x="3896886" y="3092507"/>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41" name="Flowchart: Off-page Connector 40">
              <a:extLst>
                <a:ext uri="{FF2B5EF4-FFF2-40B4-BE49-F238E27FC236}">
                  <a16:creationId xmlns:a16="http://schemas.microsoft.com/office/drawing/2014/main" id="{EF89BEF2-7525-4B00-A522-F67A717D955C}"/>
                </a:ext>
              </a:extLst>
            </p:cNvPr>
            <p:cNvSpPr/>
            <p:nvPr/>
          </p:nvSpPr>
          <p:spPr>
            <a:xfrm rot="16200000">
              <a:off x="3896885" y="3362205"/>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sp>
          <p:nvSpPr>
            <p:cNvPr id="42" name="Rectangle 41">
              <a:extLst>
                <a:ext uri="{FF2B5EF4-FFF2-40B4-BE49-F238E27FC236}">
                  <a16:creationId xmlns:a16="http://schemas.microsoft.com/office/drawing/2014/main" id="{2A97CF22-B6AE-4EB0-8F47-77EBCB90D748}"/>
                </a:ext>
              </a:extLst>
            </p:cNvPr>
            <p:cNvSpPr/>
            <p:nvPr/>
          </p:nvSpPr>
          <p:spPr>
            <a:xfrm>
              <a:off x="4953000" y="3368852"/>
              <a:ext cx="1301147" cy="3048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Complex Stuff</a:t>
              </a:r>
            </a:p>
          </p:txBody>
        </p:sp>
      </p:grpSp>
    </p:spTree>
    <p:extLst>
      <p:ext uri="{BB962C8B-B14F-4D97-AF65-F5344CB8AC3E}">
        <p14:creationId xmlns:p14="http://schemas.microsoft.com/office/powerpoint/2010/main" val="1765592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inVertical)">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Agenda</a:t>
            </a:r>
          </a:p>
        </p:txBody>
      </p:sp>
      <p:sp>
        <p:nvSpPr>
          <p:cNvPr id="3" name="Content Placeholder 2"/>
          <p:cNvSpPr>
            <a:spLocks noGrp="1"/>
          </p:cNvSpPr>
          <p:nvPr>
            <p:ph idx="1"/>
          </p:nvPr>
        </p:nvSpPr>
        <p:spPr/>
        <p:txBody>
          <a:bodyPr>
            <a:normAutofit fontScale="92500" lnSpcReduction="20000"/>
          </a:bodyPr>
          <a:lstStyle/>
          <a:p>
            <a:pPr marL="514350" indent="-514350">
              <a:buFont typeface="+mj-lt"/>
              <a:buAutoNum type="arabicPeriod"/>
            </a:pPr>
            <a:r>
              <a:rPr lang="en-US" dirty="0">
                <a:hlinkClick r:id="rId3" action="ppaction://hlinksldjump"/>
              </a:rPr>
              <a:t>Motivation</a:t>
            </a:r>
            <a:endParaRPr lang="en-US" dirty="0"/>
          </a:p>
          <a:p>
            <a:pPr marL="514350" indent="-514350">
              <a:buFont typeface="+mj-lt"/>
              <a:buAutoNum type="arabicPeriod"/>
            </a:pPr>
            <a:r>
              <a:rPr lang="en-US" dirty="0">
                <a:hlinkClick r:id="rId4" action="ppaction://hlinksldjump"/>
              </a:rPr>
              <a:t>Ground Work – Types and Structures</a:t>
            </a:r>
            <a:endParaRPr lang="en-US" dirty="0"/>
          </a:p>
          <a:p>
            <a:pPr marL="514350" indent="-514350">
              <a:buFont typeface="+mj-lt"/>
              <a:buAutoNum type="arabicPeriod"/>
            </a:pPr>
            <a:r>
              <a:rPr lang="en-US" dirty="0">
                <a:hlinkClick r:id="rId5" action="ppaction://hlinksldjump"/>
              </a:rPr>
              <a:t>Basic Concepts - What is a Class ?  How does it work?</a:t>
            </a:r>
            <a:endParaRPr lang="en-US" dirty="0"/>
          </a:p>
          <a:p>
            <a:pPr marL="514350" indent="-514350">
              <a:buFont typeface="+mj-lt"/>
              <a:buAutoNum type="arabicPeriod"/>
            </a:pPr>
            <a:r>
              <a:rPr lang="en-US" dirty="0">
                <a:hlinkClick r:id="rId6" action="ppaction://hlinksldjump"/>
              </a:rPr>
              <a:t>Sample Code Fragments</a:t>
            </a:r>
            <a:endParaRPr lang="en-US" dirty="0"/>
          </a:p>
          <a:p>
            <a:pPr marL="514350" indent="-514350">
              <a:buFont typeface="+mj-lt"/>
              <a:buAutoNum type="arabicPeriod"/>
            </a:pPr>
            <a:r>
              <a:rPr lang="en-US" dirty="0">
                <a:hlinkClick r:id="rId7" action="ppaction://hlinksldjump"/>
              </a:rPr>
              <a:t>Example Code</a:t>
            </a:r>
            <a:endParaRPr lang="en-US" dirty="0"/>
          </a:p>
          <a:p>
            <a:pPr marL="514350" indent="-514350">
              <a:buFont typeface="+mj-lt"/>
              <a:buAutoNum type="arabicPeriod"/>
            </a:pPr>
            <a:r>
              <a:rPr lang="en-US" dirty="0">
                <a:hlinkClick r:id="rId8" action="ppaction://hlinksldjump"/>
              </a:rPr>
              <a:t>Why use a Class?</a:t>
            </a:r>
            <a:endParaRPr lang="en-US" dirty="0"/>
          </a:p>
          <a:p>
            <a:pPr marL="514350" indent="-514350">
              <a:buFont typeface="+mj-lt"/>
              <a:buAutoNum type="arabicPeriod"/>
            </a:pPr>
            <a:r>
              <a:rPr lang="en-US" dirty="0">
                <a:hlinkClick r:id="rId9" action="ppaction://hlinksldjump"/>
              </a:rPr>
              <a:t>Inspecting the LED2 Class in Detail</a:t>
            </a:r>
            <a:endParaRPr lang="en-US" dirty="0"/>
          </a:p>
          <a:p>
            <a:pPr marL="514350" indent="-514350">
              <a:buFont typeface="+mj-lt"/>
              <a:buAutoNum type="arabicPeriod"/>
            </a:pPr>
            <a:r>
              <a:rPr lang="en-US" dirty="0">
                <a:hlinkClick r:id="rId10" action="ppaction://hlinksldjump"/>
              </a:rPr>
              <a:t>Backup Material</a:t>
            </a:r>
            <a:endParaRPr lang="en-US" dirty="0"/>
          </a:p>
        </p:txBody>
      </p:sp>
      <p:pic>
        <p:nvPicPr>
          <p:cNvPr id="4" name="Picture 3">
            <a:extLst>
              <a:ext uri="{FF2B5EF4-FFF2-40B4-BE49-F238E27FC236}">
                <a16:creationId xmlns:a16="http://schemas.microsoft.com/office/drawing/2014/main" id="{8CBCA567-7F2C-4256-9D8B-A87EC4D25AAB}"/>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4103309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7151" y="112538"/>
            <a:ext cx="7622897" cy="552290"/>
          </a:xfrm>
        </p:spPr>
        <p:txBody>
          <a:bodyPr>
            <a:normAutofit fontScale="90000"/>
          </a:bodyPr>
          <a:lstStyle/>
          <a:p>
            <a:r>
              <a:rPr lang="en-US" dirty="0"/>
              <a:t>A peek Under the Covers : </a:t>
            </a:r>
            <a:r>
              <a:rPr lang="en-US" dirty="0">
                <a:solidFill>
                  <a:srgbClr val="5EEC3C"/>
                </a:solidFill>
              </a:rPr>
              <a:t>The Constructor</a:t>
            </a:r>
            <a:endParaRPr lang="en-US" dirty="0"/>
          </a:p>
        </p:txBody>
      </p:sp>
      <p:sp>
        <p:nvSpPr>
          <p:cNvPr id="2" name="Flowchart: Card 1">
            <a:extLst>
              <a:ext uri="{FF2B5EF4-FFF2-40B4-BE49-F238E27FC236}">
                <a16:creationId xmlns:a16="http://schemas.microsoft.com/office/drawing/2014/main" id="{D28882D0-34A9-4243-A02D-162E9AC1F25A}"/>
              </a:ext>
            </a:extLst>
          </p:cNvPr>
          <p:cNvSpPr/>
          <p:nvPr/>
        </p:nvSpPr>
        <p:spPr>
          <a:xfrm>
            <a:off x="2802592" y="1142000"/>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 Class</a:t>
            </a:r>
          </a:p>
        </p:txBody>
      </p:sp>
      <p:sp>
        <p:nvSpPr>
          <p:cNvPr id="14" name="TextBox 13">
            <a:extLst>
              <a:ext uri="{FF2B5EF4-FFF2-40B4-BE49-F238E27FC236}">
                <a16:creationId xmlns:a16="http://schemas.microsoft.com/office/drawing/2014/main" id="{FC81981A-7407-472D-A317-016EA560B332}"/>
              </a:ext>
            </a:extLst>
          </p:cNvPr>
          <p:cNvSpPr txBox="1"/>
          <p:nvPr/>
        </p:nvSpPr>
        <p:spPr>
          <a:xfrm>
            <a:off x="3886200" y="2571750"/>
            <a:ext cx="2895600"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solidFill>
                  <a:schemeClr val="bg1"/>
                </a:solidFill>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t> = </a:t>
            </a:r>
            <a:r>
              <a:rPr lang="en-US" sz="1400" b="1" dirty="0">
                <a:solidFill>
                  <a:srgbClr val="FF0000"/>
                </a:solidFill>
                <a:latin typeface="Courier New" panose="02070309020205020404" pitchFamily="49" charset="0"/>
                <a:cs typeface="Courier New" panose="02070309020205020404" pitchFamily="49" charset="0"/>
              </a:rPr>
              <a:t>Led2(13)</a:t>
            </a:r>
            <a:r>
              <a:rPr lang="en-US" sz="1400" b="1" dirty="0">
                <a:solidFill>
                  <a:schemeClr val="accent1">
                    <a:lumMod val="75000"/>
                  </a:schemeClr>
                </a:solidFill>
                <a:latin typeface="Courier New" panose="02070309020205020404" pitchFamily="49" charset="0"/>
                <a:cs typeface="Courier New" panose="02070309020205020404" pitchFamily="49" charset="0"/>
              </a:rPr>
              <a:t>;</a:t>
            </a:r>
          </a:p>
        </p:txBody>
      </p:sp>
      <p:sp>
        <p:nvSpPr>
          <p:cNvPr id="15" name="Speech Bubble: Oval 14">
            <a:extLst>
              <a:ext uri="{FF2B5EF4-FFF2-40B4-BE49-F238E27FC236}">
                <a16:creationId xmlns:a16="http://schemas.microsoft.com/office/drawing/2014/main" id="{13B0FB77-1F53-4041-BB22-E4551CA78D5B}"/>
              </a:ext>
            </a:extLst>
          </p:cNvPr>
          <p:cNvSpPr/>
          <p:nvPr/>
        </p:nvSpPr>
        <p:spPr>
          <a:xfrm>
            <a:off x="2362200" y="1142000"/>
            <a:ext cx="4953000" cy="699031"/>
          </a:xfrm>
          <a:prstGeom prst="wedgeEllipseCallout">
            <a:avLst>
              <a:gd name="adj1" fmla="val 17179"/>
              <a:gd name="adj2" fmla="val 153215"/>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This line is calling the constructor</a:t>
            </a:r>
          </a:p>
          <a:p>
            <a:pPr algn="ctr"/>
            <a:r>
              <a:rPr lang="en-US" sz="1400" dirty="0">
                <a:solidFill>
                  <a:schemeClr val="tx1"/>
                </a:solidFill>
              </a:rPr>
              <a:t>(It constructs the object we will want to use.)</a:t>
            </a:r>
            <a:endParaRPr lang="en-US" sz="1400" dirty="0">
              <a:solidFill>
                <a:srgbClr val="C00000"/>
              </a:solidFill>
            </a:endParaRPr>
          </a:p>
        </p:txBody>
      </p:sp>
      <p:sp>
        <p:nvSpPr>
          <p:cNvPr id="5" name="TextBox 4">
            <a:extLst>
              <a:ext uri="{FF2B5EF4-FFF2-40B4-BE49-F238E27FC236}">
                <a16:creationId xmlns:a16="http://schemas.microsoft.com/office/drawing/2014/main" id="{CF68AD99-74FC-4CFC-AC8D-A5D3FA4C1A1A}"/>
              </a:ext>
            </a:extLst>
          </p:cNvPr>
          <p:cNvSpPr txBox="1"/>
          <p:nvPr/>
        </p:nvSpPr>
        <p:spPr>
          <a:xfrm>
            <a:off x="1306046" y="3493668"/>
            <a:ext cx="5160308" cy="1015663"/>
          </a:xfrm>
          <a:prstGeom prst="rect">
            <a:avLst/>
          </a:prstGeom>
          <a:solidFill>
            <a:schemeClr val="bg1">
              <a:lumMod val="85000"/>
            </a:schemeClr>
          </a:solidFill>
          <a:ln>
            <a:solidFill>
              <a:srgbClr val="FF0000"/>
            </a:solidFill>
          </a:ln>
        </p:spPr>
        <p:txBody>
          <a:bodyPr wrap="square" rtlCol="0">
            <a:spAutoFit/>
          </a:bodyPr>
          <a:lstStyle>
            <a:defPPr>
              <a:defRPr lang="en-US"/>
            </a:defPPr>
            <a:lvl1pPr>
              <a:defRPr sz="1400" b="1">
                <a:solidFill>
                  <a:schemeClr val="accent1">
                    <a:lumMod val="75000"/>
                  </a:schemeClr>
                </a:solidFill>
                <a:latin typeface="Courier New" panose="02070309020205020404" pitchFamily="49" charset="0"/>
                <a:cs typeface="Courier New" panose="02070309020205020404" pitchFamily="49" charset="0"/>
              </a:defRPr>
            </a:lvl1pPr>
          </a:lstStyle>
          <a:p>
            <a:r>
              <a:rPr lang="en-US" sz="1200" dirty="0"/>
              <a:t>Led2::Led2(byte </a:t>
            </a:r>
            <a:r>
              <a:rPr lang="en-US" sz="1200" dirty="0">
                <a:solidFill>
                  <a:srgbClr val="FF0000"/>
                </a:solidFill>
              </a:rPr>
              <a:t>pin</a:t>
            </a:r>
            <a:r>
              <a:rPr lang="en-US" sz="1200" dirty="0"/>
              <a:t>) {</a:t>
            </a:r>
          </a:p>
          <a:p>
            <a:r>
              <a:rPr lang="en-US" sz="1200" dirty="0"/>
              <a:t>  _pin = </a:t>
            </a:r>
            <a:r>
              <a:rPr lang="en-US" sz="1200" dirty="0">
                <a:solidFill>
                  <a:srgbClr val="FF0000"/>
                </a:solidFill>
              </a:rPr>
              <a:t>pin</a:t>
            </a:r>
            <a:r>
              <a:rPr lang="en-US" sz="1200" dirty="0"/>
              <a:t>;            // Save the passed pin</a:t>
            </a:r>
          </a:p>
          <a:p>
            <a:r>
              <a:rPr lang="en-US" sz="1200" dirty="0"/>
              <a:t>  pinMode(_pin, OUTPUT); // define our output pin</a:t>
            </a:r>
          </a:p>
          <a:p>
            <a:r>
              <a:rPr lang="en-US" sz="1200" dirty="0"/>
              <a:t>  off();                 // call the off function</a:t>
            </a:r>
          </a:p>
          <a:p>
            <a:r>
              <a:rPr lang="en-US" sz="1200" dirty="0"/>
              <a:t>}</a:t>
            </a:r>
          </a:p>
        </p:txBody>
      </p:sp>
      <p:sp>
        <p:nvSpPr>
          <p:cNvPr id="16" name="Speech Bubble: Oval 15">
            <a:extLst>
              <a:ext uri="{FF2B5EF4-FFF2-40B4-BE49-F238E27FC236}">
                <a16:creationId xmlns:a16="http://schemas.microsoft.com/office/drawing/2014/main" id="{ED268579-10A4-494B-B03C-EB939CFE2773}"/>
              </a:ext>
            </a:extLst>
          </p:cNvPr>
          <p:cNvSpPr/>
          <p:nvPr/>
        </p:nvSpPr>
        <p:spPr>
          <a:xfrm>
            <a:off x="381002" y="2624006"/>
            <a:ext cx="2971800" cy="552290"/>
          </a:xfrm>
          <a:prstGeom prst="wedgeEllipseCallout">
            <a:avLst>
              <a:gd name="adj1" fmla="val 21423"/>
              <a:gd name="adj2" fmla="val 110509"/>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Inside the class definition this is what it does.</a:t>
            </a:r>
            <a:endParaRPr lang="en-US" sz="1400" dirty="0">
              <a:solidFill>
                <a:srgbClr val="C00000"/>
              </a:solidFill>
            </a:endParaRPr>
          </a:p>
        </p:txBody>
      </p:sp>
    </p:spTree>
    <p:extLst>
      <p:ext uri="{BB962C8B-B14F-4D97-AF65-F5344CB8AC3E}">
        <p14:creationId xmlns:p14="http://schemas.microsoft.com/office/powerpoint/2010/main" val="3400596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100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arn(inVertical)">
                                      <p:cBhvr>
                                        <p:cTn id="15" dur="500"/>
                                        <p:tgtEl>
                                          <p:spTgt spid="5"/>
                                        </p:tgtEl>
                                      </p:cBhvr>
                                    </p:animEffect>
                                  </p:childTnLst>
                                </p:cTn>
                              </p:par>
                            </p:childTnLst>
                          </p:cTn>
                        </p:par>
                        <p:par>
                          <p:cTn id="16" fill="hold">
                            <p:stCondLst>
                              <p:cond delay="500"/>
                            </p:stCondLst>
                            <p:childTnLst>
                              <p:par>
                                <p:cTn id="17" presetID="10" presetClass="entr" presetSubtype="0" fill="hold" grpId="0" nodeType="afterEffect">
                                  <p:stCondLst>
                                    <p:cond delay="100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5" grpId="0" animBg="1"/>
      <p:bldP spid="1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7151" y="112538"/>
            <a:ext cx="7622897" cy="552290"/>
          </a:xfrm>
        </p:spPr>
        <p:txBody>
          <a:bodyPr>
            <a:normAutofit fontScale="90000"/>
          </a:bodyPr>
          <a:lstStyle/>
          <a:p>
            <a:r>
              <a:rPr lang="en-US" dirty="0"/>
              <a:t>A peek Under the Covers : the </a:t>
            </a:r>
            <a:r>
              <a:rPr lang="en-US" dirty="0">
                <a:solidFill>
                  <a:srgbClr val="5EEC3C"/>
                </a:solidFill>
              </a:rPr>
              <a:t>on() </a:t>
            </a:r>
            <a:r>
              <a:rPr lang="en-US" dirty="0"/>
              <a:t>property</a:t>
            </a:r>
          </a:p>
        </p:txBody>
      </p:sp>
      <p:sp>
        <p:nvSpPr>
          <p:cNvPr id="2" name="Flowchart: Card 1">
            <a:extLst>
              <a:ext uri="{FF2B5EF4-FFF2-40B4-BE49-F238E27FC236}">
                <a16:creationId xmlns:a16="http://schemas.microsoft.com/office/drawing/2014/main" id="{D28882D0-34A9-4243-A02D-162E9AC1F25A}"/>
              </a:ext>
            </a:extLst>
          </p:cNvPr>
          <p:cNvSpPr/>
          <p:nvPr/>
        </p:nvSpPr>
        <p:spPr>
          <a:xfrm>
            <a:off x="2802592" y="1142000"/>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 Class</a:t>
            </a:r>
          </a:p>
        </p:txBody>
      </p:sp>
      <p:grpSp>
        <p:nvGrpSpPr>
          <p:cNvPr id="13" name="Group 12">
            <a:extLst>
              <a:ext uri="{FF2B5EF4-FFF2-40B4-BE49-F238E27FC236}">
                <a16:creationId xmlns:a16="http://schemas.microsoft.com/office/drawing/2014/main" id="{7FD52B14-EFFC-4063-A6BD-6A39F416055E}"/>
              </a:ext>
            </a:extLst>
          </p:cNvPr>
          <p:cNvGrpSpPr/>
          <p:nvPr/>
        </p:nvGrpSpPr>
        <p:grpSpPr>
          <a:xfrm>
            <a:off x="1295400" y="1220627"/>
            <a:ext cx="1600200" cy="311956"/>
            <a:chOff x="1200150" y="1573994"/>
            <a:chExt cx="1600200" cy="311956"/>
          </a:xfrm>
        </p:grpSpPr>
        <p:sp>
          <p:nvSpPr>
            <p:cNvPr id="11" name="Arrow: Right 10">
              <a:extLst>
                <a:ext uri="{FF2B5EF4-FFF2-40B4-BE49-F238E27FC236}">
                  <a16:creationId xmlns:a16="http://schemas.microsoft.com/office/drawing/2014/main" id="{2E2972D8-57E5-4E8E-9D3C-C2059DADAB64}"/>
                </a:ext>
              </a:extLst>
            </p:cNvPr>
            <p:cNvSpPr/>
            <p:nvPr/>
          </p:nvSpPr>
          <p:spPr>
            <a:xfrm>
              <a:off x="1295400" y="1777937"/>
              <a:ext cx="1371600" cy="108013"/>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EBC5A7F-2651-44EE-9BCC-86D9068972AA}"/>
                </a:ext>
              </a:extLst>
            </p:cNvPr>
            <p:cNvSpPr txBox="1"/>
            <p:nvPr/>
          </p:nvSpPr>
          <p:spPr>
            <a:xfrm>
              <a:off x="1200150" y="1573994"/>
              <a:ext cx="1600200" cy="276999"/>
            </a:xfrm>
            <a:prstGeom prst="rect">
              <a:avLst/>
            </a:prstGeom>
            <a:noFill/>
          </p:spPr>
          <p:txBody>
            <a:bodyPr wrap="square" rtlCol="0">
              <a:spAutoFit/>
            </a:bodyPr>
            <a:lstStyle/>
            <a:p>
              <a:r>
                <a:rPr lang="en-US" sz="1200" dirty="0"/>
                <a:t>“on” Command</a:t>
              </a:r>
            </a:p>
          </p:txBody>
        </p:sp>
      </p:grpSp>
      <p:sp>
        <p:nvSpPr>
          <p:cNvPr id="17" name="TextBox 16">
            <a:extLst>
              <a:ext uri="{FF2B5EF4-FFF2-40B4-BE49-F238E27FC236}">
                <a16:creationId xmlns:a16="http://schemas.microsoft.com/office/drawing/2014/main" id="{663BA15D-FD0A-4A2D-B956-2CD35EABA77D}"/>
              </a:ext>
            </a:extLst>
          </p:cNvPr>
          <p:cNvSpPr txBox="1"/>
          <p:nvPr/>
        </p:nvSpPr>
        <p:spPr>
          <a:xfrm>
            <a:off x="227151" y="2639247"/>
            <a:ext cx="7261421" cy="523220"/>
          </a:xfrm>
          <a:prstGeom prst="rect">
            <a:avLst/>
          </a:prstGeom>
          <a:noFill/>
        </p:spPr>
        <p:txBody>
          <a:bodyPr wrap="square" rtlCol="0">
            <a:spAutoFit/>
          </a:bodyPr>
          <a:lstStyle/>
          <a:p>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rgbClr val="C00000"/>
                </a:solidFill>
                <a:latin typeface="Courier New" panose="02070309020205020404" pitchFamily="49" charset="0"/>
                <a:cs typeface="Courier New" panose="02070309020205020404" pitchFamily="49" charset="0"/>
              </a:rPr>
              <a:t>on(); </a:t>
            </a:r>
            <a:r>
              <a:rPr lang="en-US" sz="1400" b="1" dirty="0">
                <a:solidFill>
                  <a:srgbClr val="00B050"/>
                </a:solidFill>
                <a:latin typeface="Courier New" panose="02070309020205020404" pitchFamily="49" charset="0"/>
                <a:cs typeface="Courier New" panose="02070309020205020404" pitchFamily="49" charset="0"/>
              </a:rPr>
              <a:t>// Outside the shoebox set the </a:t>
            </a:r>
            <a:r>
              <a:rPr lang="en-US" sz="1400" b="1" dirty="0">
                <a:solidFill>
                  <a:srgbClr val="C00000"/>
                </a:solidFill>
                <a:latin typeface="Courier New" panose="02070309020205020404" pitchFamily="49" charset="0"/>
                <a:cs typeface="Courier New" panose="02070309020205020404" pitchFamily="49" charset="0"/>
              </a:rPr>
              <a:t>on</a:t>
            </a:r>
            <a:r>
              <a:rPr lang="en-US" sz="1400" b="1" dirty="0">
                <a:solidFill>
                  <a:srgbClr val="00B050"/>
                </a:solidFill>
                <a:latin typeface="Courier New" panose="02070309020205020404" pitchFamily="49" charset="0"/>
                <a:cs typeface="Courier New" panose="02070309020205020404" pitchFamily="49" charset="0"/>
              </a:rPr>
              <a:t> property of myLed1 object</a:t>
            </a:r>
          </a:p>
        </p:txBody>
      </p:sp>
      <p:grpSp>
        <p:nvGrpSpPr>
          <p:cNvPr id="43" name="Group 42">
            <a:extLst>
              <a:ext uri="{FF2B5EF4-FFF2-40B4-BE49-F238E27FC236}">
                <a16:creationId xmlns:a16="http://schemas.microsoft.com/office/drawing/2014/main" id="{93D2071D-53D8-4A20-B30D-4686B50120F7}"/>
              </a:ext>
            </a:extLst>
          </p:cNvPr>
          <p:cNvGrpSpPr/>
          <p:nvPr/>
        </p:nvGrpSpPr>
        <p:grpSpPr>
          <a:xfrm>
            <a:off x="189062" y="2838771"/>
            <a:ext cx="7394275" cy="1828310"/>
            <a:chOff x="189062" y="2838771"/>
            <a:chExt cx="7394275" cy="1828310"/>
          </a:xfrm>
        </p:grpSpPr>
        <p:sp>
          <p:nvSpPr>
            <p:cNvPr id="41" name="TextBox 40">
              <a:extLst>
                <a:ext uri="{FF2B5EF4-FFF2-40B4-BE49-F238E27FC236}">
                  <a16:creationId xmlns:a16="http://schemas.microsoft.com/office/drawing/2014/main" id="{EE2C6F95-F2D7-4B6D-AA71-8D7B5504F3CF}"/>
                </a:ext>
              </a:extLst>
            </p:cNvPr>
            <p:cNvSpPr txBox="1"/>
            <p:nvPr/>
          </p:nvSpPr>
          <p:spPr>
            <a:xfrm>
              <a:off x="189062" y="3897640"/>
              <a:ext cx="7394275" cy="769441"/>
            </a:xfrm>
            <a:prstGeom prst="rect">
              <a:avLst/>
            </a:prstGeom>
            <a:noFill/>
          </p:spPr>
          <p:txBody>
            <a:bodyPr wrap="square" rtlCol="0">
              <a:spAutoFit/>
            </a:bodyPr>
            <a:lstStyle/>
            <a:p>
              <a:r>
                <a:rPr lang="en-US" sz="1100" dirty="0">
                  <a:solidFill>
                    <a:srgbClr val="0066FF"/>
                  </a:solidFill>
                  <a:latin typeface="Courier New" panose="02070309020205020404" pitchFamily="49" charset="0"/>
                  <a:cs typeface="Courier New" panose="02070309020205020404" pitchFamily="49" charset="0"/>
                </a:rPr>
                <a:t>void Led2::</a:t>
              </a:r>
              <a:r>
                <a:rPr lang="en-US" sz="1100" b="1" dirty="0">
                  <a:solidFill>
                    <a:srgbClr val="C00000"/>
                  </a:solidFill>
                  <a:latin typeface="Courier New" panose="02070309020205020404" pitchFamily="49" charset="0"/>
                  <a:cs typeface="Courier New" panose="02070309020205020404" pitchFamily="49" charset="0"/>
                </a:rPr>
                <a:t>on() </a:t>
              </a:r>
              <a:r>
                <a:rPr lang="en-US" sz="1100" dirty="0">
                  <a:solidFill>
                    <a:srgbClr val="0066FF"/>
                  </a:solidFill>
                  <a:latin typeface="Courier New" panose="02070309020205020404" pitchFamily="49" charset="0"/>
                  <a:cs typeface="Courier New" panose="02070309020205020404" pitchFamily="49" charset="0"/>
                </a:rPr>
                <a:t>{</a:t>
              </a:r>
            </a:p>
            <a:p>
              <a:r>
                <a:rPr lang="en-US" sz="1100" dirty="0">
                  <a:solidFill>
                    <a:srgbClr val="0066FF"/>
                  </a:solidFill>
                  <a:latin typeface="Courier New" panose="02070309020205020404" pitchFamily="49" charset="0"/>
                  <a:cs typeface="Courier New" panose="02070309020205020404" pitchFamily="49" charset="0"/>
                </a:rPr>
                <a:t>  _blink = false; // Turn off blink mode</a:t>
              </a:r>
            </a:p>
            <a:p>
              <a:r>
                <a:rPr lang="en-US" sz="1100" dirty="0">
                  <a:solidFill>
                    <a:srgbClr val="0066FF"/>
                  </a:solidFill>
                  <a:latin typeface="Courier New" panose="02070309020205020404" pitchFamily="49" charset="0"/>
                  <a:cs typeface="Courier New" panose="02070309020205020404" pitchFamily="49" charset="0"/>
                </a:rPr>
                <a:t>  _state = HIGH;  // Set desired state LED will turn on with next call to update</a:t>
              </a:r>
            </a:p>
            <a:p>
              <a:r>
                <a:rPr lang="en-US" sz="1100" dirty="0">
                  <a:solidFill>
                    <a:srgbClr val="0066FF"/>
                  </a:solidFill>
                  <a:latin typeface="Courier New" panose="02070309020205020404" pitchFamily="49" charset="0"/>
                  <a:cs typeface="Courier New" panose="02070309020205020404" pitchFamily="49" charset="0"/>
                </a:rPr>
                <a:t>}</a:t>
              </a:r>
            </a:p>
          </p:txBody>
        </p:sp>
        <p:sp>
          <p:nvSpPr>
            <p:cNvPr id="42" name="Arrow: Curved Left 41">
              <a:extLst>
                <a:ext uri="{FF2B5EF4-FFF2-40B4-BE49-F238E27FC236}">
                  <a16:creationId xmlns:a16="http://schemas.microsoft.com/office/drawing/2014/main" id="{FD39DF94-F2B7-4A9B-89CA-C643FC828426}"/>
                </a:ext>
              </a:extLst>
            </p:cNvPr>
            <p:cNvSpPr/>
            <p:nvPr/>
          </p:nvSpPr>
          <p:spPr>
            <a:xfrm rot="682364">
              <a:off x="1757391" y="2838771"/>
              <a:ext cx="304800" cy="1064500"/>
            </a:xfrm>
            <a:prstGeom prst="curvedLeftArrow">
              <a:avLst/>
            </a:prstGeom>
            <a:solidFill>
              <a:srgbClr val="5EEC3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3" name="Speech Bubble: Oval 2">
            <a:extLst>
              <a:ext uri="{FF2B5EF4-FFF2-40B4-BE49-F238E27FC236}">
                <a16:creationId xmlns:a16="http://schemas.microsoft.com/office/drawing/2014/main" id="{31A1C3FC-8999-49B6-A2F0-5A278E7522BD}"/>
              </a:ext>
            </a:extLst>
          </p:cNvPr>
          <p:cNvSpPr/>
          <p:nvPr/>
        </p:nvSpPr>
        <p:spPr>
          <a:xfrm>
            <a:off x="2377477" y="2973722"/>
            <a:ext cx="4897772" cy="791749"/>
          </a:xfrm>
          <a:prstGeom prst="wedgeEllipseCallout">
            <a:avLst>
              <a:gd name="adj1" fmla="val -61379"/>
              <a:gd name="adj2" fmla="val 77729"/>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Inside the shoebox </a:t>
            </a:r>
            <a:r>
              <a:rPr lang="en-US" sz="1600" b="1" dirty="0">
                <a:solidFill>
                  <a:srgbClr val="C00000"/>
                </a:solidFill>
              </a:rPr>
              <a:t>on()</a:t>
            </a:r>
            <a:r>
              <a:rPr lang="en-US" sz="1600" dirty="0">
                <a:solidFill>
                  <a:schemeClr val="tx1"/>
                </a:solidFill>
              </a:rPr>
              <a:t> is a function that sets the private internal variable </a:t>
            </a:r>
            <a:r>
              <a:rPr lang="en-US" sz="1600" dirty="0">
                <a:solidFill>
                  <a:srgbClr val="C00000"/>
                </a:solidFill>
              </a:rPr>
              <a:t>_state </a:t>
            </a:r>
            <a:r>
              <a:rPr lang="en-US" sz="1600" dirty="0">
                <a:solidFill>
                  <a:schemeClr val="tx1"/>
                </a:solidFill>
              </a:rPr>
              <a:t>and </a:t>
            </a:r>
            <a:r>
              <a:rPr lang="en-US" sz="1600" dirty="0">
                <a:solidFill>
                  <a:srgbClr val="C00000"/>
                </a:solidFill>
              </a:rPr>
              <a:t>_blink</a:t>
            </a:r>
          </a:p>
        </p:txBody>
      </p:sp>
    </p:spTree>
    <p:extLst>
      <p:ext uri="{BB962C8B-B14F-4D97-AF65-F5344CB8AC3E}">
        <p14:creationId xmlns:p14="http://schemas.microsoft.com/office/powerpoint/2010/main" val="68010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par>
                          <p:cTn id="14" fill="hold">
                            <p:stCondLst>
                              <p:cond delay="500"/>
                            </p:stCondLst>
                            <p:childTnLst>
                              <p:par>
                                <p:cTn id="15" presetID="10" presetClass="entr" presetSubtype="0" fill="hold" grpId="0" nodeType="afterEffect">
                                  <p:stCondLst>
                                    <p:cond delay="100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3" name="Picture 25">
            <a:extLst>
              <a:ext uri="{FF2B5EF4-FFF2-40B4-BE49-F238E27FC236}">
                <a16:creationId xmlns:a16="http://schemas.microsoft.com/office/drawing/2014/main" id="{942FA947-34E7-4B98-ACA9-887D7D31AE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6" name="Picture 28">
            <a:extLst>
              <a:ext uri="{FF2B5EF4-FFF2-40B4-BE49-F238E27FC236}">
                <a16:creationId xmlns:a16="http://schemas.microsoft.com/office/drawing/2014/main" id="{B927D04C-B84D-4C20-9BE5-2E24D3E4D0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5" name="Picture 27">
            <a:extLst>
              <a:ext uri="{FF2B5EF4-FFF2-40B4-BE49-F238E27FC236}">
                <a16:creationId xmlns:a16="http://schemas.microsoft.com/office/drawing/2014/main" id="{7AD8BEA8-FBF0-48AA-BFC9-9368ABDF2F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4" name="Picture 26">
            <a:extLst>
              <a:ext uri="{FF2B5EF4-FFF2-40B4-BE49-F238E27FC236}">
                <a16:creationId xmlns:a16="http://schemas.microsoft.com/office/drawing/2014/main" id="{7C6FC37A-2EC6-4FF9-BA27-23679FF7F5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67" name="Picture 19">
            <a:extLst>
              <a:ext uri="{FF2B5EF4-FFF2-40B4-BE49-F238E27FC236}">
                <a16:creationId xmlns:a16="http://schemas.microsoft.com/office/drawing/2014/main" id="{5271E19D-644A-45E1-A935-1D3F1BE852B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43275" y="0"/>
            <a:ext cx="4656535" cy="2980135"/>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a:extLst>
              <a:ext uri="{FF2B5EF4-FFF2-40B4-BE49-F238E27FC236}">
                <a16:creationId xmlns:a16="http://schemas.microsoft.com/office/drawing/2014/main" id="{16D9B409-0757-4758-9826-8279A8B5C57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43275" y="0"/>
            <a:ext cx="4656535" cy="2980135"/>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a:extLst>
              <a:ext uri="{FF2B5EF4-FFF2-40B4-BE49-F238E27FC236}">
                <a16:creationId xmlns:a16="http://schemas.microsoft.com/office/drawing/2014/main" id="{59E45B28-434A-43E3-BDAB-8DC356ECAAE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343275" y="0"/>
            <a:ext cx="4657725" cy="2980135"/>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3">
            <a:extLst>
              <a:ext uri="{FF2B5EF4-FFF2-40B4-BE49-F238E27FC236}">
                <a16:creationId xmlns:a16="http://schemas.microsoft.com/office/drawing/2014/main" id="{9748826B-DA3E-493C-B135-1BA40EEDF3E6}"/>
              </a:ext>
            </a:extLst>
          </p:cNvPr>
          <p:cNvSpPr txBox="1">
            <a:spLocks/>
          </p:cNvSpPr>
          <p:nvPr/>
        </p:nvSpPr>
        <p:spPr>
          <a:xfrm>
            <a:off x="3581400" y="590550"/>
            <a:ext cx="4190999" cy="441377"/>
          </a:xfrm>
          <a:prstGeom prst="rect">
            <a:avLst/>
          </a:prstGeom>
        </p:spPr>
        <p:txBody>
          <a:bodyPr>
            <a:normAutofit fontScale="82500" lnSpcReduction="20000"/>
          </a:bodyPr>
          <a:lstStyle>
            <a:lvl1pPr algn="ctr" rtl="0" eaLnBrk="1" fontAlgn="base" hangingPunct="1">
              <a:spcBef>
                <a:spcPct val="0"/>
              </a:spcBef>
              <a:spcAft>
                <a:spcPct val="0"/>
              </a:spcAft>
              <a:defRPr sz="3300" kern="1200">
                <a:solidFill>
                  <a:schemeClr val="tx2"/>
                </a:solidFill>
                <a:latin typeface="+mj-lt"/>
                <a:ea typeface="+mj-ea"/>
                <a:cs typeface="+mj-cs"/>
              </a:defRPr>
            </a:lvl1pPr>
            <a:lvl2pPr algn="ctr" rtl="0" eaLnBrk="1" fontAlgn="base" hangingPunct="1">
              <a:spcBef>
                <a:spcPct val="0"/>
              </a:spcBef>
              <a:spcAft>
                <a:spcPct val="0"/>
              </a:spcAft>
              <a:defRPr sz="3300">
                <a:solidFill>
                  <a:schemeClr val="tx2"/>
                </a:solidFill>
                <a:latin typeface="Arial" panose="020B0604020202020204" pitchFamily="34" charset="0"/>
              </a:defRPr>
            </a:lvl2pPr>
            <a:lvl3pPr algn="ctr" rtl="0" eaLnBrk="1" fontAlgn="base" hangingPunct="1">
              <a:spcBef>
                <a:spcPct val="0"/>
              </a:spcBef>
              <a:spcAft>
                <a:spcPct val="0"/>
              </a:spcAft>
              <a:defRPr sz="3300">
                <a:solidFill>
                  <a:schemeClr val="tx2"/>
                </a:solidFill>
                <a:latin typeface="Arial" panose="020B0604020202020204" pitchFamily="34" charset="0"/>
              </a:defRPr>
            </a:lvl3pPr>
            <a:lvl4pPr algn="ctr" rtl="0" eaLnBrk="1" fontAlgn="base" hangingPunct="1">
              <a:spcBef>
                <a:spcPct val="0"/>
              </a:spcBef>
              <a:spcAft>
                <a:spcPct val="0"/>
              </a:spcAft>
              <a:defRPr sz="3300">
                <a:solidFill>
                  <a:schemeClr val="tx2"/>
                </a:solidFill>
                <a:latin typeface="Arial" panose="020B0604020202020204" pitchFamily="34" charset="0"/>
              </a:defRPr>
            </a:lvl4pPr>
            <a:lvl5pPr algn="ctr" rtl="0" eaLnBrk="1" fontAlgn="base" hangingPunct="1">
              <a:spcBef>
                <a:spcPct val="0"/>
              </a:spcBef>
              <a:spcAft>
                <a:spcPct val="0"/>
              </a:spcAft>
              <a:defRPr sz="3300">
                <a:solidFill>
                  <a:schemeClr val="tx2"/>
                </a:solidFill>
                <a:latin typeface="Arial" panose="020B0604020202020204" pitchFamily="34" charset="0"/>
              </a:defRPr>
            </a:lvl5pPr>
            <a:lvl6pPr marL="342900" algn="ctr" rtl="0" eaLnBrk="1" fontAlgn="base" hangingPunct="1">
              <a:spcBef>
                <a:spcPct val="0"/>
              </a:spcBef>
              <a:spcAft>
                <a:spcPct val="0"/>
              </a:spcAft>
              <a:defRPr sz="3300">
                <a:solidFill>
                  <a:schemeClr val="tx2"/>
                </a:solidFill>
                <a:latin typeface="Arial" panose="020B0604020202020204" pitchFamily="34" charset="0"/>
              </a:defRPr>
            </a:lvl6pPr>
            <a:lvl7pPr marL="685800" algn="ctr" rtl="0" eaLnBrk="1" fontAlgn="base" hangingPunct="1">
              <a:spcBef>
                <a:spcPct val="0"/>
              </a:spcBef>
              <a:spcAft>
                <a:spcPct val="0"/>
              </a:spcAft>
              <a:defRPr sz="3300">
                <a:solidFill>
                  <a:schemeClr val="tx2"/>
                </a:solidFill>
                <a:latin typeface="Arial" panose="020B0604020202020204" pitchFamily="34" charset="0"/>
              </a:defRPr>
            </a:lvl7pPr>
            <a:lvl8pPr marL="1028700" algn="ctr" rtl="0" eaLnBrk="1" fontAlgn="base" hangingPunct="1">
              <a:spcBef>
                <a:spcPct val="0"/>
              </a:spcBef>
              <a:spcAft>
                <a:spcPct val="0"/>
              </a:spcAft>
              <a:defRPr sz="3300">
                <a:solidFill>
                  <a:schemeClr val="tx2"/>
                </a:solidFill>
                <a:latin typeface="Arial" panose="020B0604020202020204" pitchFamily="34" charset="0"/>
              </a:defRPr>
            </a:lvl8pPr>
            <a:lvl9pPr marL="1371600" algn="ctr" rtl="0" eaLnBrk="1" fontAlgn="base" hangingPunct="1">
              <a:spcBef>
                <a:spcPct val="0"/>
              </a:spcBef>
              <a:spcAft>
                <a:spcPct val="0"/>
              </a:spcAft>
              <a:defRPr sz="3300">
                <a:solidFill>
                  <a:schemeClr val="tx2"/>
                </a:solidFill>
                <a:latin typeface="Arial" panose="020B0604020202020204" pitchFamily="34" charset="0"/>
              </a:defRPr>
            </a:lvl9pPr>
          </a:lstStyle>
          <a:p>
            <a:r>
              <a:rPr lang="en-US" dirty="0"/>
              <a:t>The Next Train Departs in:</a:t>
            </a:r>
          </a:p>
        </p:txBody>
      </p:sp>
    </p:spTree>
  </p:cSld>
  <p:clrMapOvr>
    <a:masterClrMapping/>
  </p:clrMapOvr>
  <p:transition advClick="0" advTm="301000"/>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afterEffect">
                                  <p:stCondLst>
                                    <p:cond delay="60000"/>
                                  </p:stCondLst>
                                  <p:childTnLst>
                                    <p:set>
                                      <p:cBhvr>
                                        <p:cTn id="6" dur="1" fill="hold">
                                          <p:stCondLst>
                                            <p:cond delay="0"/>
                                          </p:stCondLst>
                                        </p:cTn>
                                        <p:tgtEl>
                                          <p:spTgt spid="2076"/>
                                        </p:tgtEl>
                                        <p:attrNameLst>
                                          <p:attrName>style.visibility</p:attrName>
                                        </p:attrNameLst>
                                      </p:cBhvr>
                                      <p:to>
                                        <p:strVal val="visible"/>
                                      </p:to>
                                    </p:set>
                                  </p:childTnLst>
                                </p:cTn>
                              </p:par>
                            </p:childTnLst>
                          </p:cTn>
                        </p:par>
                        <p:par>
                          <p:cTn id="7" fill="hold" nodeType="afterGroup">
                            <p:stCondLst>
                              <p:cond delay="60000"/>
                            </p:stCondLst>
                            <p:childTnLst>
                              <p:par>
                                <p:cTn id="8" presetID="1" presetClass="entr" presetSubtype="0" fill="hold" nodeType="afterEffect">
                                  <p:stCondLst>
                                    <p:cond delay="60000"/>
                                  </p:stCondLst>
                                  <p:childTnLst>
                                    <p:set>
                                      <p:cBhvr>
                                        <p:cTn id="9" dur="1" fill="hold">
                                          <p:stCondLst>
                                            <p:cond delay="0"/>
                                          </p:stCondLst>
                                        </p:cTn>
                                        <p:tgtEl>
                                          <p:spTgt spid="2075"/>
                                        </p:tgtEl>
                                        <p:attrNameLst>
                                          <p:attrName>style.visibility</p:attrName>
                                        </p:attrNameLst>
                                      </p:cBhvr>
                                      <p:to>
                                        <p:strVal val="visible"/>
                                      </p:to>
                                    </p:set>
                                  </p:childTnLst>
                                </p:cTn>
                              </p:par>
                            </p:childTnLst>
                          </p:cTn>
                        </p:par>
                        <p:par>
                          <p:cTn id="10" fill="hold" nodeType="afterGroup">
                            <p:stCondLst>
                              <p:cond delay="120000"/>
                            </p:stCondLst>
                            <p:childTnLst>
                              <p:par>
                                <p:cTn id="11" presetID="1" presetClass="entr" presetSubtype="0" fill="hold" nodeType="afterEffect">
                                  <p:stCondLst>
                                    <p:cond delay="60000"/>
                                  </p:stCondLst>
                                  <p:childTnLst>
                                    <p:set>
                                      <p:cBhvr>
                                        <p:cTn id="12" dur="1" fill="hold">
                                          <p:stCondLst>
                                            <p:cond delay="0"/>
                                          </p:stCondLst>
                                        </p:cTn>
                                        <p:tgtEl>
                                          <p:spTgt spid="2074"/>
                                        </p:tgtEl>
                                        <p:attrNameLst>
                                          <p:attrName>style.visibility</p:attrName>
                                        </p:attrNameLst>
                                      </p:cBhvr>
                                      <p:to>
                                        <p:strVal val="visible"/>
                                      </p:to>
                                    </p:set>
                                  </p:childTnLst>
                                </p:cTn>
                              </p:par>
                            </p:childTnLst>
                          </p:cTn>
                        </p:par>
                        <p:par>
                          <p:cTn id="13" fill="hold" nodeType="afterGroup">
                            <p:stCondLst>
                              <p:cond delay="180000"/>
                            </p:stCondLst>
                            <p:childTnLst>
                              <p:par>
                                <p:cTn id="14" presetID="1" presetClass="entr" presetSubtype="0" fill="hold" nodeType="afterEffect">
                                  <p:stCondLst>
                                    <p:cond delay="60000"/>
                                  </p:stCondLst>
                                  <p:childTnLst>
                                    <p:set>
                                      <p:cBhvr>
                                        <p:cTn id="15" dur="1" fill="hold">
                                          <p:stCondLst>
                                            <p:cond delay="0"/>
                                          </p:stCondLst>
                                        </p:cTn>
                                        <p:tgtEl>
                                          <p:spTgt spid="2067"/>
                                        </p:tgtEl>
                                        <p:attrNameLst>
                                          <p:attrName>style.visibility</p:attrName>
                                        </p:attrNameLst>
                                      </p:cBhvr>
                                      <p:to>
                                        <p:strVal val="visible"/>
                                      </p:to>
                                    </p:set>
                                  </p:childTnLst>
                                </p:cTn>
                              </p:par>
                            </p:childTnLst>
                          </p:cTn>
                        </p:par>
                        <p:par>
                          <p:cTn id="16" fill="hold" nodeType="afterGroup">
                            <p:stCondLst>
                              <p:cond delay="240000"/>
                            </p:stCondLst>
                            <p:childTnLst>
                              <p:par>
                                <p:cTn id="17" presetID="1" presetClass="entr" presetSubtype="0" fill="hold" nodeType="afterEffect">
                                  <p:stCondLst>
                                    <p:cond delay="30000"/>
                                  </p:stCondLst>
                                  <p:childTnLst>
                                    <p:set>
                                      <p:cBhvr>
                                        <p:cTn id="18" dur="1" fill="hold">
                                          <p:stCondLst>
                                            <p:cond delay="0"/>
                                          </p:stCondLst>
                                        </p:cTn>
                                        <p:tgtEl>
                                          <p:spTgt spid="2070"/>
                                        </p:tgtEl>
                                        <p:attrNameLst>
                                          <p:attrName>style.visibility</p:attrName>
                                        </p:attrNameLst>
                                      </p:cBhvr>
                                      <p:to>
                                        <p:strVal val="visible"/>
                                      </p:to>
                                    </p:set>
                                  </p:childTnLst>
                                </p:cTn>
                              </p:par>
                            </p:childTnLst>
                          </p:cTn>
                        </p:par>
                        <p:par>
                          <p:cTn id="19" fill="hold" nodeType="afterGroup">
                            <p:stCondLst>
                              <p:cond delay="270000"/>
                            </p:stCondLst>
                            <p:childTnLst>
                              <p:par>
                                <p:cTn id="20" presetID="1" presetClass="entr" presetSubtype="0" fill="hold" nodeType="afterEffect">
                                  <p:stCondLst>
                                    <p:cond delay="30000"/>
                                  </p:stCondLst>
                                  <p:childTnLst>
                                    <p:set>
                                      <p:cBhvr>
                                        <p:cTn id="21" dur="1" fill="hold">
                                          <p:stCondLst>
                                            <p:cond delay="0"/>
                                          </p:stCondLst>
                                        </p:cTn>
                                        <p:tgtEl>
                                          <p:spTgt spid="20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Example Code</a:t>
            </a:r>
            <a:br>
              <a:rPr lang="en-US" dirty="0"/>
            </a:b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5</a:t>
            </a:r>
          </a:p>
        </p:txBody>
      </p:sp>
    </p:spTree>
    <p:extLst>
      <p:ext uri="{BB962C8B-B14F-4D97-AF65-F5344CB8AC3E}">
        <p14:creationId xmlns:p14="http://schemas.microsoft.com/office/powerpoint/2010/main" val="18018009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29E4AA-96AB-44E1-B8AB-8374A8C80405}"/>
              </a:ext>
            </a:extLst>
          </p:cNvPr>
          <p:cNvSpPr txBox="1"/>
          <p:nvPr/>
        </p:nvSpPr>
        <p:spPr>
          <a:xfrm>
            <a:off x="299006" y="650387"/>
            <a:ext cx="7010400" cy="923330"/>
          </a:xfrm>
          <a:prstGeom prst="rect">
            <a:avLst/>
          </a:prstGeom>
          <a:noFill/>
        </p:spPr>
        <p:txBody>
          <a:bodyPr wrap="square" rtlCol="0">
            <a:spAutoFit/>
          </a:bodyPr>
          <a:lstStyle/>
          <a:p>
            <a:pPr marL="0" indent="0">
              <a:buNone/>
            </a:pPr>
            <a:r>
              <a:rPr lang="en-US" sz="1800" dirty="0"/>
              <a:t>The header defines the ‘entry points’ for the functions but it is the </a:t>
            </a:r>
            <a:r>
              <a:rPr lang="en-US" sz="1800" dirty="0" err="1"/>
              <a:t>cpp</a:t>
            </a:r>
            <a:r>
              <a:rPr lang="en-US" sz="1800" dirty="0"/>
              <a:t> program that implements those functions. Both are required.</a:t>
            </a:r>
          </a:p>
          <a:p>
            <a:pPr marL="0" indent="0">
              <a:buNone/>
            </a:pPr>
            <a:r>
              <a:rPr lang="en-US" sz="1800" dirty="0"/>
              <a:t>On the previous slide I indicated you would add the following line: </a:t>
            </a:r>
          </a:p>
        </p:txBody>
      </p:sp>
      <p:sp>
        <p:nvSpPr>
          <p:cNvPr id="4" name="Title 3"/>
          <p:cNvSpPr>
            <a:spLocks noGrp="1"/>
          </p:cNvSpPr>
          <p:nvPr>
            <p:ph type="title"/>
          </p:nvPr>
        </p:nvSpPr>
        <p:spPr>
          <a:xfrm>
            <a:off x="416203" y="133350"/>
            <a:ext cx="7016194" cy="415879"/>
          </a:xfrm>
        </p:spPr>
        <p:txBody>
          <a:bodyPr>
            <a:normAutofit fontScale="90000"/>
          </a:bodyPr>
          <a:lstStyle/>
          <a:p>
            <a:r>
              <a:rPr lang="en-US" dirty="0"/>
              <a:t>Side discussion - File Locations</a:t>
            </a:r>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3" name="Content Placeholder 2">
            <a:extLst>
              <a:ext uri="{FF2B5EF4-FFF2-40B4-BE49-F238E27FC236}">
                <a16:creationId xmlns:a16="http://schemas.microsoft.com/office/drawing/2014/main" id="{C91DD7D1-7BD3-4C7E-91A2-B03796B6B9BF}"/>
              </a:ext>
            </a:extLst>
          </p:cNvPr>
          <p:cNvSpPr>
            <a:spLocks noGrp="1"/>
          </p:cNvSpPr>
          <p:nvPr>
            <p:ph idx="1"/>
          </p:nvPr>
        </p:nvSpPr>
        <p:spPr>
          <a:xfrm>
            <a:off x="830957" y="4179153"/>
            <a:ext cx="5946497" cy="830997"/>
          </a:xfrm>
          <a:solidFill>
            <a:schemeClr val="bg1">
              <a:lumMod val="85000"/>
            </a:schemeClr>
          </a:solidFill>
          <a:ln>
            <a:solidFill>
              <a:srgbClr val="FF0000"/>
            </a:solidFill>
          </a:ln>
        </p:spPr>
        <p:txBody>
          <a:bodyPr wrap="square" rtlCol="0">
            <a:spAutoFit/>
          </a:bodyPr>
          <a:lstStyle/>
          <a:p>
            <a:pPr marL="0" indent="0">
              <a:buNone/>
            </a:pPr>
            <a:r>
              <a:rPr lang="en-US" sz="1200" dirty="0">
                <a:solidFill>
                  <a:schemeClr val="accent1">
                    <a:lumMod val="75000"/>
                  </a:schemeClr>
                </a:solidFill>
                <a:latin typeface="Courier New" panose="02070309020205020404" pitchFamily="49" charset="0"/>
                <a:cs typeface="Courier New" panose="02070309020205020404" pitchFamily="49" charset="0"/>
              </a:rPr>
              <a:t>The use of angle brackets (&lt;&gt;) causes the compiler to search the </a:t>
            </a:r>
            <a:r>
              <a:rPr lang="en-US" sz="1200" b="1" i="1" dirty="0">
                <a:solidFill>
                  <a:schemeClr val="accent1">
                    <a:lumMod val="75000"/>
                  </a:schemeClr>
                </a:solidFill>
                <a:latin typeface="Courier New" panose="02070309020205020404" pitchFamily="49" charset="0"/>
                <a:cs typeface="Courier New" panose="02070309020205020404" pitchFamily="49" charset="0"/>
              </a:rPr>
              <a:t>default</a:t>
            </a:r>
            <a:r>
              <a:rPr lang="en-US" sz="1200" dirty="0">
                <a:solidFill>
                  <a:schemeClr val="accent1">
                    <a:lumMod val="75000"/>
                  </a:schemeClr>
                </a:solidFill>
                <a:latin typeface="Courier New" panose="02070309020205020404" pitchFamily="49" charset="0"/>
                <a:cs typeface="Courier New" panose="02070309020205020404" pitchFamily="49" charset="0"/>
              </a:rPr>
              <a:t> include directory. Using double quotes ("") causes it to search the </a:t>
            </a:r>
            <a:r>
              <a:rPr lang="en-US" sz="1200" b="1" i="1" dirty="0">
                <a:solidFill>
                  <a:schemeClr val="accent1">
                    <a:lumMod val="75000"/>
                  </a:schemeClr>
                </a:solidFill>
                <a:latin typeface="Courier New" panose="02070309020205020404" pitchFamily="49" charset="0"/>
                <a:cs typeface="Courier New" panose="02070309020205020404" pitchFamily="49" charset="0"/>
              </a:rPr>
              <a:t>current working directory </a:t>
            </a:r>
            <a:r>
              <a:rPr lang="en-US" sz="1200" dirty="0">
                <a:solidFill>
                  <a:schemeClr val="accent1">
                    <a:lumMod val="75000"/>
                  </a:schemeClr>
                </a:solidFill>
                <a:latin typeface="Courier New" panose="02070309020205020404" pitchFamily="49" charset="0"/>
                <a:cs typeface="Courier New" panose="02070309020205020404" pitchFamily="49" charset="0"/>
              </a:rPr>
              <a:t>and only if that search fails the default include directory.</a:t>
            </a:r>
          </a:p>
        </p:txBody>
      </p:sp>
      <p:sp>
        <p:nvSpPr>
          <p:cNvPr id="7" name="TextBox 6">
            <a:extLst>
              <a:ext uri="{FF2B5EF4-FFF2-40B4-BE49-F238E27FC236}">
                <a16:creationId xmlns:a16="http://schemas.microsoft.com/office/drawing/2014/main" id="{F3913ADD-343E-47BA-A4D8-9B59A35B204C}"/>
              </a:ext>
            </a:extLst>
          </p:cNvPr>
          <p:cNvSpPr txBox="1"/>
          <p:nvPr/>
        </p:nvSpPr>
        <p:spPr>
          <a:xfrm>
            <a:off x="1143000" y="1573717"/>
            <a:ext cx="2114416"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#include "Led2.h"</a:t>
            </a:r>
          </a:p>
        </p:txBody>
      </p:sp>
      <p:sp>
        <p:nvSpPr>
          <p:cNvPr id="5" name="TextBox 4">
            <a:extLst>
              <a:ext uri="{FF2B5EF4-FFF2-40B4-BE49-F238E27FC236}">
                <a16:creationId xmlns:a16="http://schemas.microsoft.com/office/drawing/2014/main" id="{43F86BC7-EFB7-429F-94E3-3A1C7A07A80F}"/>
              </a:ext>
            </a:extLst>
          </p:cNvPr>
          <p:cNvSpPr txBox="1"/>
          <p:nvPr/>
        </p:nvSpPr>
        <p:spPr>
          <a:xfrm>
            <a:off x="299006" y="1966768"/>
            <a:ext cx="4953000" cy="369332"/>
          </a:xfrm>
          <a:prstGeom prst="rect">
            <a:avLst/>
          </a:prstGeom>
          <a:noFill/>
        </p:spPr>
        <p:txBody>
          <a:bodyPr wrap="square" rtlCol="0">
            <a:spAutoFit/>
          </a:bodyPr>
          <a:lstStyle>
            <a:defPPr>
              <a:defRPr lang="en-US"/>
            </a:defPPr>
            <a:lvl1pPr indent="0">
              <a:buNone/>
            </a:lvl1pPr>
          </a:lstStyle>
          <a:p>
            <a:r>
              <a:rPr lang="en-US" dirty="0"/>
              <a:t>But where do the *.h and *.</a:t>
            </a:r>
            <a:r>
              <a:rPr lang="en-US" dirty="0" err="1"/>
              <a:t>cpp</a:t>
            </a:r>
            <a:r>
              <a:rPr lang="en-US" dirty="0"/>
              <a:t> files actually go?</a:t>
            </a:r>
          </a:p>
        </p:txBody>
      </p:sp>
      <p:sp>
        <p:nvSpPr>
          <p:cNvPr id="10" name="TextBox 9">
            <a:extLst>
              <a:ext uri="{FF2B5EF4-FFF2-40B4-BE49-F238E27FC236}">
                <a16:creationId xmlns:a16="http://schemas.microsoft.com/office/drawing/2014/main" id="{D041B0DB-98CD-485C-898B-7F03C8825436}"/>
              </a:ext>
            </a:extLst>
          </p:cNvPr>
          <p:cNvSpPr txBox="1"/>
          <p:nvPr/>
        </p:nvSpPr>
        <p:spPr>
          <a:xfrm>
            <a:off x="299006" y="2411068"/>
            <a:ext cx="7467600" cy="646331"/>
          </a:xfrm>
          <a:prstGeom prst="rect">
            <a:avLst/>
          </a:prstGeom>
          <a:noFill/>
        </p:spPr>
        <p:txBody>
          <a:bodyPr wrap="square" rtlCol="0">
            <a:spAutoFit/>
          </a:bodyPr>
          <a:lstStyle>
            <a:defPPr>
              <a:defRPr lang="en-US"/>
            </a:defPPr>
            <a:lvl1pPr indent="0">
              <a:buNone/>
            </a:lvl1pPr>
          </a:lstStyle>
          <a:p>
            <a:r>
              <a:rPr lang="en-US" dirty="0"/>
              <a:t>If you use “double quotes” (as shown above) then put the two files in same directory as your main sketch. This is good while developing or testing.</a:t>
            </a:r>
          </a:p>
        </p:txBody>
      </p:sp>
      <p:sp>
        <p:nvSpPr>
          <p:cNvPr id="12" name="TextBox 11">
            <a:extLst>
              <a:ext uri="{FF2B5EF4-FFF2-40B4-BE49-F238E27FC236}">
                <a16:creationId xmlns:a16="http://schemas.microsoft.com/office/drawing/2014/main" id="{8A9AEAC8-46BC-4ECF-AEB3-BBA8A2E8DE8C}"/>
              </a:ext>
            </a:extLst>
          </p:cNvPr>
          <p:cNvSpPr txBox="1"/>
          <p:nvPr/>
        </p:nvSpPr>
        <p:spPr>
          <a:xfrm>
            <a:off x="299006" y="3130186"/>
            <a:ext cx="7239000" cy="923330"/>
          </a:xfrm>
          <a:prstGeom prst="rect">
            <a:avLst/>
          </a:prstGeom>
          <a:noFill/>
        </p:spPr>
        <p:txBody>
          <a:bodyPr wrap="square" rtlCol="0">
            <a:spAutoFit/>
          </a:bodyPr>
          <a:lstStyle>
            <a:defPPr>
              <a:defRPr lang="en-US"/>
            </a:defPPr>
            <a:lvl1pPr indent="0">
              <a:buNone/>
            </a:lvl1pPr>
          </a:lstStyle>
          <a:p>
            <a:r>
              <a:rPr lang="en-US" dirty="0"/>
              <a:t>If you use &lt;angle brackets&gt; then the two files </a:t>
            </a:r>
            <a:r>
              <a:rPr lang="en-US" b="1" i="1" dirty="0"/>
              <a:t>must</a:t>
            </a:r>
            <a:r>
              <a:rPr lang="en-US" dirty="0"/>
              <a:t> go in your libraries folder (under the folder where you keep your sketches.) </a:t>
            </a:r>
          </a:p>
          <a:p>
            <a:r>
              <a:rPr lang="en-US" dirty="0"/>
              <a:t>This is good for your final class code.</a:t>
            </a:r>
          </a:p>
        </p:txBody>
      </p:sp>
    </p:spTree>
    <p:extLst>
      <p:ext uri="{BB962C8B-B14F-4D97-AF65-F5344CB8AC3E}">
        <p14:creationId xmlns:p14="http://schemas.microsoft.com/office/powerpoint/2010/main" val="8743377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52D0337-A360-4992-8AEB-DCF1A703ED74}"/>
              </a:ext>
            </a:extLst>
          </p:cNvPr>
          <p:cNvPicPr>
            <a:picLocks noChangeAspect="1"/>
          </p:cNvPicPr>
          <p:nvPr/>
        </p:nvPicPr>
        <p:blipFill>
          <a:blip r:embed="rId3"/>
          <a:stretch>
            <a:fillRect/>
          </a:stretch>
        </p:blipFill>
        <p:spPr>
          <a:xfrm>
            <a:off x="6047671" y="2374106"/>
            <a:ext cx="1270942" cy="1914525"/>
          </a:xfrm>
          <a:prstGeom prst="rect">
            <a:avLst/>
          </a:prstGeom>
        </p:spPr>
      </p:pic>
      <p:sp>
        <p:nvSpPr>
          <p:cNvPr id="2" name="Title 1">
            <a:extLst>
              <a:ext uri="{FF2B5EF4-FFF2-40B4-BE49-F238E27FC236}">
                <a16:creationId xmlns:a16="http://schemas.microsoft.com/office/drawing/2014/main" id="{53682AFE-2E2D-494E-8CF5-3CF50F299EED}"/>
              </a:ext>
            </a:extLst>
          </p:cNvPr>
          <p:cNvSpPr>
            <a:spLocks noGrp="1"/>
          </p:cNvSpPr>
          <p:nvPr>
            <p:ph type="title"/>
          </p:nvPr>
        </p:nvSpPr>
        <p:spPr>
          <a:xfrm>
            <a:off x="304800" y="209550"/>
            <a:ext cx="7016194" cy="442913"/>
          </a:xfrm>
        </p:spPr>
        <p:txBody>
          <a:bodyPr>
            <a:normAutofit fontScale="90000"/>
          </a:bodyPr>
          <a:lstStyle/>
          <a:p>
            <a:r>
              <a:rPr lang="en-US" dirty="0"/>
              <a:t>File Locations</a:t>
            </a:r>
          </a:p>
        </p:txBody>
      </p:sp>
      <p:pic>
        <p:nvPicPr>
          <p:cNvPr id="5" name="Picture 4">
            <a:extLst>
              <a:ext uri="{FF2B5EF4-FFF2-40B4-BE49-F238E27FC236}">
                <a16:creationId xmlns:a16="http://schemas.microsoft.com/office/drawing/2014/main" id="{CEB4CA57-FA1F-4681-88EE-A96ED3FC0F25}"/>
              </a:ext>
            </a:extLst>
          </p:cNvPr>
          <p:cNvPicPr>
            <a:picLocks noChangeAspect="1"/>
          </p:cNvPicPr>
          <p:nvPr/>
        </p:nvPicPr>
        <p:blipFill>
          <a:blip r:embed="rId4"/>
          <a:stretch>
            <a:fillRect/>
          </a:stretch>
        </p:blipFill>
        <p:spPr>
          <a:xfrm>
            <a:off x="4149241" y="1276350"/>
            <a:ext cx="3226006" cy="2076450"/>
          </a:xfrm>
          <a:prstGeom prst="rect">
            <a:avLst/>
          </a:prstGeom>
        </p:spPr>
      </p:pic>
      <p:pic>
        <p:nvPicPr>
          <p:cNvPr id="7" name="Picture 6">
            <a:extLst>
              <a:ext uri="{FF2B5EF4-FFF2-40B4-BE49-F238E27FC236}">
                <a16:creationId xmlns:a16="http://schemas.microsoft.com/office/drawing/2014/main" id="{417CA359-AE66-4C3A-ACD5-BAA8DDD29B75}"/>
              </a:ext>
            </a:extLst>
          </p:cNvPr>
          <p:cNvPicPr>
            <a:picLocks noChangeAspect="1"/>
          </p:cNvPicPr>
          <p:nvPr/>
        </p:nvPicPr>
        <p:blipFill>
          <a:blip r:embed="rId5"/>
          <a:stretch>
            <a:fillRect/>
          </a:stretch>
        </p:blipFill>
        <p:spPr>
          <a:xfrm>
            <a:off x="381000" y="742950"/>
            <a:ext cx="1373465" cy="2297913"/>
          </a:xfrm>
          <a:prstGeom prst="rect">
            <a:avLst/>
          </a:prstGeom>
        </p:spPr>
      </p:pic>
      <p:pic>
        <p:nvPicPr>
          <p:cNvPr id="9" name="Picture 8">
            <a:extLst>
              <a:ext uri="{FF2B5EF4-FFF2-40B4-BE49-F238E27FC236}">
                <a16:creationId xmlns:a16="http://schemas.microsoft.com/office/drawing/2014/main" id="{ED2949A8-880D-469C-95B7-3F87583588B4}"/>
              </a:ext>
            </a:extLst>
          </p:cNvPr>
          <p:cNvPicPr>
            <a:picLocks noChangeAspect="1"/>
          </p:cNvPicPr>
          <p:nvPr/>
        </p:nvPicPr>
        <p:blipFill>
          <a:blip r:embed="rId6"/>
          <a:stretch>
            <a:fillRect/>
          </a:stretch>
        </p:blipFill>
        <p:spPr>
          <a:xfrm>
            <a:off x="1754465" y="1200150"/>
            <a:ext cx="2460308" cy="2400300"/>
          </a:xfrm>
          <a:prstGeom prst="rect">
            <a:avLst/>
          </a:prstGeom>
        </p:spPr>
      </p:pic>
      <p:sp>
        <p:nvSpPr>
          <p:cNvPr id="10" name="TextBox 9">
            <a:extLst>
              <a:ext uri="{FF2B5EF4-FFF2-40B4-BE49-F238E27FC236}">
                <a16:creationId xmlns:a16="http://schemas.microsoft.com/office/drawing/2014/main" id="{4A256F78-F2F9-4506-BC3B-93E7B76B82A1}"/>
              </a:ext>
            </a:extLst>
          </p:cNvPr>
          <p:cNvSpPr txBox="1"/>
          <p:nvPr/>
        </p:nvSpPr>
        <p:spPr>
          <a:xfrm>
            <a:off x="359569" y="3629031"/>
            <a:ext cx="7015678" cy="1200329"/>
          </a:xfrm>
          <a:prstGeom prst="rect">
            <a:avLst/>
          </a:prstGeom>
          <a:noFill/>
        </p:spPr>
        <p:txBody>
          <a:bodyPr wrap="square" rtlCol="0">
            <a:spAutoFit/>
          </a:bodyPr>
          <a:lstStyle/>
          <a:p>
            <a:r>
              <a:rPr lang="en-US" dirty="0"/>
              <a:t>This is my case (In the Arduino IDE)</a:t>
            </a:r>
          </a:p>
          <a:p>
            <a:pPr marL="285750" indent="-285750">
              <a:buFont typeface="Symbol" panose="05050102010706020507" pitchFamily="18" charset="2"/>
              <a:buChar char="Þ"/>
            </a:pPr>
            <a:r>
              <a:rPr lang="en-US" dirty="0"/>
              <a:t>File - Preferences</a:t>
            </a:r>
          </a:p>
          <a:p>
            <a:pPr marL="285750" indent="-285750">
              <a:buFont typeface="Symbol" panose="05050102010706020507" pitchFamily="18" charset="2"/>
              <a:buChar char="Þ"/>
            </a:pPr>
            <a:r>
              <a:rPr lang="en-US" dirty="0"/>
              <a:t>Note where your sketches are kept</a:t>
            </a:r>
          </a:p>
          <a:p>
            <a:pPr marL="285750" indent="-285750">
              <a:buFont typeface="Symbol" panose="05050102010706020507" pitchFamily="18" charset="2"/>
              <a:buChar char="Þ"/>
            </a:pPr>
            <a:r>
              <a:rPr lang="en-US" dirty="0"/>
              <a:t>Go to that folder and there should be a subfolder called libraries</a:t>
            </a:r>
          </a:p>
        </p:txBody>
      </p:sp>
    </p:spTree>
    <p:extLst>
      <p:ext uri="{BB962C8B-B14F-4D97-AF65-F5344CB8AC3E}">
        <p14:creationId xmlns:p14="http://schemas.microsoft.com/office/powerpoint/2010/main" val="12420527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76238"/>
            <a:ext cx="7016194" cy="602252"/>
          </a:xfrm>
        </p:spPr>
        <p:txBody>
          <a:bodyPr>
            <a:normAutofit fontScale="90000"/>
          </a:bodyPr>
          <a:lstStyle/>
          <a:p>
            <a:r>
              <a:rPr lang="en-US" dirty="0"/>
              <a:t>The Header File</a:t>
            </a:r>
          </a:p>
        </p:txBody>
      </p:sp>
      <p:pic>
        <p:nvPicPr>
          <p:cNvPr id="26" name="Picture 25">
            <a:extLst>
              <a:ext uri="{FF2B5EF4-FFF2-40B4-BE49-F238E27FC236}">
                <a16:creationId xmlns:a16="http://schemas.microsoft.com/office/drawing/2014/main" id="{C2E5F3F1-C711-44AB-9F70-E67D2E44F1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34" name="TextBox 33">
            <a:extLst>
              <a:ext uri="{FF2B5EF4-FFF2-40B4-BE49-F238E27FC236}">
                <a16:creationId xmlns:a16="http://schemas.microsoft.com/office/drawing/2014/main" id="{45981F2C-3361-4469-98EE-F5ABB63DDFC3}"/>
              </a:ext>
            </a:extLst>
          </p:cNvPr>
          <p:cNvSpPr txBox="1"/>
          <p:nvPr/>
        </p:nvSpPr>
        <p:spPr>
          <a:xfrm>
            <a:off x="4821150" y="407896"/>
            <a:ext cx="2652244" cy="461665"/>
          </a:xfrm>
          <a:prstGeom prst="rect">
            <a:avLst/>
          </a:prstGeom>
          <a:solidFill>
            <a:schemeClr val="bg2">
              <a:lumMod val="90000"/>
            </a:schemeClr>
          </a:solidFill>
        </p:spPr>
        <p:txBody>
          <a:bodyPr wrap="square" rtlCol="0">
            <a:spAutoFit/>
          </a:bodyPr>
          <a:lstStyle/>
          <a:p>
            <a:r>
              <a:rPr lang="en-US" sz="1200" dirty="0"/>
              <a:t>- a header file (*.h) and</a:t>
            </a:r>
          </a:p>
          <a:p>
            <a:r>
              <a:rPr lang="en-US" sz="1200" dirty="0">
                <a:solidFill>
                  <a:schemeClr val="bg1">
                    <a:lumMod val="65000"/>
                  </a:schemeClr>
                </a:solidFill>
              </a:rPr>
              <a:t>- a C++ program (*.CPP)</a:t>
            </a:r>
          </a:p>
        </p:txBody>
      </p:sp>
      <p:sp>
        <p:nvSpPr>
          <p:cNvPr id="3" name="TextBox 2">
            <a:extLst>
              <a:ext uri="{FF2B5EF4-FFF2-40B4-BE49-F238E27FC236}">
                <a16:creationId xmlns:a16="http://schemas.microsoft.com/office/drawing/2014/main" id="{EF984A4E-3A44-4459-A132-2CB3BE335382}"/>
              </a:ext>
            </a:extLst>
          </p:cNvPr>
          <p:cNvSpPr txBox="1"/>
          <p:nvPr/>
        </p:nvSpPr>
        <p:spPr>
          <a:xfrm>
            <a:off x="256960" y="947408"/>
            <a:ext cx="7277100" cy="3416320"/>
          </a:xfrm>
          <a:prstGeom prst="rect">
            <a:avLst/>
          </a:prstGeom>
          <a:noFill/>
        </p:spPr>
        <p:txBody>
          <a:bodyPr wrap="square" rtlCol="0">
            <a:spAutoFit/>
          </a:bodyPr>
          <a:lstStyle/>
          <a:p>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 ** LED2_H                                          **</a:t>
            </a:r>
          </a:p>
          <a:p>
            <a:r>
              <a:rPr lang="en-US" sz="900" dirty="0">
                <a:latin typeface="Courier New" panose="02070309020205020404" pitchFamily="49" charset="0"/>
                <a:cs typeface="Courier New" panose="02070309020205020404" pitchFamily="49" charset="0"/>
              </a:rPr>
              <a:t> **                                                 **</a:t>
            </a:r>
          </a:p>
          <a:p>
            <a:r>
              <a:rPr lang="en-US" sz="900" dirty="0">
                <a:latin typeface="Courier New" panose="02070309020205020404" pitchFamily="49" charset="0"/>
                <a:cs typeface="Courier New" panose="02070309020205020404" pitchFamily="49" charset="0"/>
              </a:rPr>
              <a:t> ** This class implements standard LED on-off       **</a:t>
            </a:r>
          </a:p>
          <a:p>
            <a:r>
              <a:rPr lang="en-US" sz="900" dirty="0">
                <a:latin typeface="Courier New" panose="02070309020205020404" pitchFamily="49" charset="0"/>
                <a:cs typeface="Courier New" panose="02070309020205020404" pitchFamily="49" charset="0"/>
              </a:rPr>
              <a:t> ** logic on a pin you specify plus a configurable  **</a:t>
            </a:r>
          </a:p>
          <a:p>
            <a:r>
              <a:rPr lang="en-US" sz="900" dirty="0">
                <a:latin typeface="Courier New" panose="02070309020205020404" pitchFamily="49" charset="0"/>
                <a:cs typeface="Courier New" panose="02070309020205020404" pitchFamily="49" charset="0"/>
              </a:rPr>
              <a:t> ** blinking effect. It does so without any delay   **</a:t>
            </a:r>
          </a:p>
          <a:p>
            <a:r>
              <a:rPr lang="en-US" sz="900" dirty="0">
                <a:latin typeface="Courier New" panose="02070309020205020404" pitchFamily="49" charset="0"/>
                <a:cs typeface="Courier New" panose="02070309020205020404" pitchFamily="49" charset="0"/>
              </a:rPr>
              <a:t> ** calls. (no blocking code)                       **</a:t>
            </a:r>
          </a:p>
          <a:p>
            <a:r>
              <a:rPr lang="en-US" sz="900" dirty="0">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class Led2 {</a:t>
            </a:r>
          </a:p>
          <a:p>
            <a:r>
              <a:rPr lang="en-US" sz="900" dirty="0">
                <a:latin typeface="Courier New" panose="02070309020205020404" pitchFamily="49" charset="0"/>
                <a:cs typeface="Courier New" panose="02070309020205020404" pitchFamily="49" charset="0"/>
              </a:rPr>
              <a:t>  private:</a:t>
            </a:r>
          </a:p>
          <a:p>
            <a:r>
              <a:rPr lang="en-US" sz="900" dirty="0">
                <a:latin typeface="Courier New" panose="02070309020205020404" pitchFamily="49" charset="0"/>
                <a:cs typeface="Courier New" panose="02070309020205020404" pitchFamily="49" charset="0"/>
              </a:rPr>
              <a:t>    int _pin;                           // the number of the LED pin</a:t>
            </a:r>
          </a:p>
          <a:p>
            <a:r>
              <a:rPr lang="en-US" sz="900" dirty="0">
                <a:latin typeface="Courier New" panose="02070309020205020404" pitchFamily="49" charset="0"/>
                <a:cs typeface="Courier New" panose="02070309020205020404" pitchFamily="49" charset="0"/>
              </a:rPr>
              <a:t>    unsigned long _onTime;              // milliseconds of on-time</a:t>
            </a:r>
          </a:p>
          <a:p>
            <a:r>
              <a:rPr lang="en-US" sz="900" dirty="0">
                <a:latin typeface="Courier New" panose="02070309020205020404" pitchFamily="49" charset="0"/>
                <a:cs typeface="Courier New" panose="02070309020205020404" pitchFamily="49" charset="0"/>
              </a:rPr>
              <a:t>    unsigned long _offTime;             // milliseconds of off-time</a:t>
            </a:r>
          </a:p>
          <a:p>
            <a:r>
              <a:rPr lang="en-US" sz="900" dirty="0">
                <a:latin typeface="Courier New" panose="02070309020205020404" pitchFamily="49" charset="0"/>
                <a:cs typeface="Courier New" panose="02070309020205020404" pitchFamily="49" charset="0"/>
              </a:rPr>
              <a:t>    unsigned long _</a:t>
            </a:r>
            <a:r>
              <a:rPr lang="en-US" sz="900" dirty="0" err="1">
                <a:latin typeface="Courier New" panose="02070309020205020404" pitchFamily="49" charset="0"/>
                <a:cs typeface="Courier New" panose="02070309020205020404" pitchFamily="49" charset="0"/>
              </a:rPr>
              <a:t>nextTime</a:t>
            </a:r>
            <a:r>
              <a:rPr lang="en-US" sz="900" dirty="0">
                <a:latin typeface="Courier New" panose="02070309020205020404" pitchFamily="49" charset="0"/>
                <a:cs typeface="Courier New" panose="02070309020205020404" pitchFamily="49" charset="0"/>
              </a:rPr>
              <a:t>;            // next time change in milliseconds</a:t>
            </a:r>
          </a:p>
          <a:p>
            <a:r>
              <a:rPr lang="en-US" sz="900" dirty="0">
                <a:latin typeface="Courier New" panose="02070309020205020404" pitchFamily="49" charset="0"/>
                <a:cs typeface="Courier New" panose="02070309020205020404" pitchFamily="49" charset="0"/>
              </a:rPr>
              <a:t>    bool _blink;                        // true if we are in blinking mode, false if not</a:t>
            </a:r>
          </a:p>
          <a:p>
            <a:r>
              <a:rPr lang="en-US" sz="900" b="1" dirty="0">
                <a:solidFill>
                  <a:srgbClr val="FF0000"/>
                </a:solidFill>
                <a:latin typeface="Courier New" panose="02070309020205020404" pitchFamily="49" charset="0"/>
                <a:cs typeface="Courier New" panose="02070309020205020404" pitchFamily="49" charset="0"/>
              </a:rPr>
              <a:t>{ snip }</a:t>
            </a:r>
          </a:p>
          <a:p>
            <a:r>
              <a:rPr lang="en-US" sz="900" dirty="0">
                <a:latin typeface="Courier New" panose="02070309020205020404" pitchFamily="49" charset="0"/>
                <a:cs typeface="Courier New" panose="02070309020205020404" pitchFamily="49" charset="0"/>
              </a:rPr>
              <a:t>  public:</a:t>
            </a:r>
          </a:p>
          <a:p>
            <a:r>
              <a:rPr lang="en-US" sz="900" dirty="0">
                <a:latin typeface="Courier New" panose="02070309020205020404" pitchFamily="49" charset="0"/>
                <a:cs typeface="Courier New" panose="02070309020205020404" pitchFamily="49" charset="0"/>
              </a:rPr>
              <a:t>    Led2(byte pin);                     // Simple default definition </a:t>
            </a:r>
          </a:p>
          <a:p>
            <a:r>
              <a:rPr lang="en-US" sz="900" dirty="0">
                <a:latin typeface="Courier New" panose="02070309020205020404" pitchFamily="49" charset="0"/>
                <a:cs typeface="Courier New" panose="02070309020205020404" pitchFamily="49" charset="0"/>
              </a:rPr>
              <a:t>    void update();                      // update things based on elapsed time (call often)</a:t>
            </a:r>
          </a:p>
          <a:p>
            <a:r>
              <a:rPr lang="en-US" sz="900" dirty="0">
                <a:latin typeface="Courier New" panose="02070309020205020404" pitchFamily="49" charset="0"/>
                <a:cs typeface="Courier New" panose="02070309020205020404" pitchFamily="49" charset="0"/>
              </a:rPr>
              <a:t>    void off();                         // Turning off the LED (and sets blink to false)</a:t>
            </a:r>
          </a:p>
          <a:p>
            <a:r>
              <a:rPr lang="en-US" sz="900" b="1" dirty="0">
                <a:solidFill>
                  <a:srgbClr val="0066FF"/>
                </a:solidFill>
                <a:latin typeface="Courier New" panose="02070309020205020404" pitchFamily="49" charset="0"/>
                <a:cs typeface="Courier New" panose="02070309020205020404" pitchFamily="49" charset="0"/>
              </a:rPr>
              <a:t>    void on();                          // Turning on  the LED (and sets blink to false)</a:t>
            </a:r>
          </a:p>
          <a:p>
            <a:r>
              <a:rPr lang="en-US" sz="900" b="1" dirty="0">
                <a:solidFill>
                  <a:srgbClr val="FF0000"/>
                </a:solidFill>
                <a:latin typeface="Courier New" panose="02070309020205020404" pitchFamily="49" charset="0"/>
                <a:cs typeface="Courier New" panose="02070309020205020404" pitchFamily="49" charset="0"/>
              </a:rPr>
              <a:t>{ snip }</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a:t>
            </a:r>
          </a:p>
        </p:txBody>
      </p:sp>
      <p:sp>
        <p:nvSpPr>
          <p:cNvPr id="5" name="Speech Bubble: Rectangle 4">
            <a:extLst>
              <a:ext uri="{FF2B5EF4-FFF2-40B4-BE49-F238E27FC236}">
                <a16:creationId xmlns:a16="http://schemas.microsoft.com/office/drawing/2014/main" id="{9413B680-B730-4503-8CAB-48425B56E63E}"/>
              </a:ext>
            </a:extLst>
          </p:cNvPr>
          <p:cNvSpPr/>
          <p:nvPr/>
        </p:nvSpPr>
        <p:spPr>
          <a:xfrm>
            <a:off x="1295400" y="1556786"/>
            <a:ext cx="2209800" cy="228600"/>
          </a:xfrm>
          <a:prstGeom prst="wedgeRectCallout">
            <a:avLst>
              <a:gd name="adj1" fmla="val -84032"/>
              <a:gd name="adj2" fmla="val 240793"/>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Tell compiler we are defining a class</a:t>
            </a:r>
            <a:endParaRPr lang="en-US" dirty="0">
              <a:solidFill>
                <a:schemeClr val="tx1"/>
              </a:solidFill>
            </a:endParaRPr>
          </a:p>
        </p:txBody>
      </p:sp>
      <p:sp>
        <p:nvSpPr>
          <p:cNvPr id="36" name="Speech Bubble: Rectangle 35">
            <a:extLst>
              <a:ext uri="{FF2B5EF4-FFF2-40B4-BE49-F238E27FC236}">
                <a16:creationId xmlns:a16="http://schemas.microsoft.com/office/drawing/2014/main" id="{6FE574DC-F015-49C5-841B-51FBEFF86503}"/>
              </a:ext>
            </a:extLst>
          </p:cNvPr>
          <p:cNvSpPr/>
          <p:nvPr/>
        </p:nvSpPr>
        <p:spPr>
          <a:xfrm>
            <a:off x="2209800" y="1785386"/>
            <a:ext cx="4343400" cy="405364"/>
          </a:xfrm>
          <a:prstGeom prst="wedgeRectCallout">
            <a:avLst>
              <a:gd name="adj1" fmla="val -72386"/>
              <a:gd name="adj2" fmla="val 158350"/>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Some member variables (or member functions) are private</a:t>
            </a:r>
          </a:p>
          <a:p>
            <a:pPr algn="ctr"/>
            <a:r>
              <a:rPr lang="en-US" sz="1050" dirty="0">
                <a:solidFill>
                  <a:schemeClr val="tx1"/>
                </a:solidFill>
              </a:rPr>
              <a:t>(completely inside the shoebox)</a:t>
            </a:r>
            <a:endParaRPr lang="en-US" dirty="0">
              <a:solidFill>
                <a:schemeClr val="tx1"/>
              </a:solidFill>
            </a:endParaRPr>
          </a:p>
        </p:txBody>
      </p:sp>
      <p:sp>
        <p:nvSpPr>
          <p:cNvPr id="37" name="Speech Bubble: Rectangle 36">
            <a:extLst>
              <a:ext uri="{FF2B5EF4-FFF2-40B4-BE49-F238E27FC236}">
                <a16:creationId xmlns:a16="http://schemas.microsoft.com/office/drawing/2014/main" id="{60924763-0E37-4C06-8C3E-57540F94278A}"/>
              </a:ext>
            </a:extLst>
          </p:cNvPr>
          <p:cNvSpPr/>
          <p:nvPr/>
        </p:nvSpPr>
        <p:spPr>
          <a:xfrm>
            <a:off x="2514600" y="2945810"/>
            <a:ext cx="4495800" cy="228600"/>
          </a:xfrm>
          <a:prstGeom prst="wedgeRectCallout">
            <a:avLst>
              <a:gd name="adj1" fmla="val -81789"/>
              <a:gd name="adj2" fmla="val 130869"/>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Some are public – available outside the class (They stick out of the shoebox)</a:t>
            </a:r>
            <a:endParaRPr lang="en-US" dirty="0">
              <a:solidFill>
                <a:schemeClr val="tx1"/>
              </a:solidFill>
            </a:endParaRPr>
          </a:p>
        </p:txBody>
      </p:sp>
      <p:sp>
        <p:nvSpPr>
          <p:cNvPr id="38" name="Speech Bubble: Rectangle 37">
            <a:extLst>
              <a:ext uri="{FF2B5EF4-FFF2-40B4-BE49-F238E27FC236}">
                <a16:creationId xmlns:a16="http://schemas.microsoft.com/office/drawing/2014/main" id="{830BC630-FD85-41E0-BF98-E0CE667E8A94}"/>
              </a:ext>
            </a:extLst>
          </p:cNvPr>
          <p:cNvSpPr/>
          <p:nvPr/>
        </p:nvSpPr>
        <p:spPr>
          <a:xfrm>
            <a:off x="2819400" y="3409950"/>
            <a:ext cx="3199818" cy="457200"/>
          </a:xfrm>
          <a:prstGeom prst="wedgeRectCallout">
            <a:avLst>
              <a:gd name="adj1" fmla="val -88997"/>
              <a:gd name="adj2" fmla="val -20874"/>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This member function has same name as class and no other return type – it is the CONSTRUCTOR</a:t>
            </a:r>
            <a:endParaRPr lang="en-US" dirty="0">
              <a:solidFill>
                <a:schemeClr val="tx1"/>
              </a:solidFill>
            </a:endParaRPr>
          </a:p>
        </p:txBody>
      </p:sp>
      <p:sp>
        <p:nvSpPr>
          <p:cNvPr id="10" name="Speech Bubble: Rectangle 9">
            <a:extLst>
              <a:ext uri="{FF2B5EF4-FFF2-40B4-BE49-F238E27FC236}">
                <a16:creationId xmlns:a16="http://schemas.microsoft.com/office/drawing/2014/main" id="{EF9804D0-9FAB-401C-B2A1-57672930A9EC}"/>
              </a:ext>
            </a:extLst>
          </p:cNvPr>
          <p:cNvSpPr/>
          <p:nvPr/>
        </p:nvSpPr>
        <p:spPr>
          <a:xfrm>
            <a:off x="1294818" y="4457181"/>
            <a:ext cx="4724400" cy="457200"/>
          </a:xfrm>
          <a:prstGeom prst="wedgeRectCallout">
            <a:avLst>
              <a:gd name="adj1" fmla="val -41957"/>
              <a:gd name="adj2" fmla="val -147592"/>
            </a:avLst>
          </a:prstGeom>
          <a:solidFill>
            <a:schemeClr val="accent6">
              <a:lumMod val="40000"/>
              <a:lumOff val="6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This (incomplete) code is the header. Notice It tells the compiler what to expect in the </a:t>
            </a:r>
            <a:r>
              <a:rPr lang="en-US" sz="1050" dirty="0" err="1">
                <a:solidFill>
                  <a:schemeClr val="tx1"/>
                </a:solidFill>
              </a:rPr>
              <a:t>cpp</a:t>
            </a:r>
            <a:r>
              <a:rPr lang="en-US" sz="1050" dirty="0">
                <a:solidFill>
                  <a:schemeClr val="tx1"/>
                </a:solidFill>
              </a:rPr>
              <a:t> program … but it has no real executable code of its own. </a:t>
            </a:r>
            <a:endParaRPr lang="en-US" dirty="0">
              <a:solidFill>
                <a:schemeClr val="tx1"/>
              </a:solidFill>
            </a:endParaRPr>
          </a:p>
        </p:txBody>
      </p:sp>
    </p:spTree>
    <p:extLst>
      <p:ext uri="{BB962C8B-B14F-4D97-AF65-F5344CB8AC3E}">
        <p14:creationId xmlns:p14="http://schemas.microsoft.com/office/powerpoint/2010/main" val="2612453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7"/>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6" grpId="0" animBg="1"/>
      <p:bldP spid="37" grpId="0" animBg="1"/>
      <p:bldP spid="38" grpId="0" animBg="1"/>
      <p:bldP spid="1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30986"/>
            <a:ext cx="7016194" cy="602252"/>
          </a:xfrm>
        </p:spPr>
        <p:txBody>
          <a:bodyPr>
            <a:normAutofit fontScale="90000"/>
          </a:bodyPr>
          <a:lstStyle/>
          <a:p>
            <a:r>
              <a:rPr lang="en-US" dirty="0"/>
              <a:t>The C++ part</a:t>
            </a:r>
          </a:p>
        </p:txBody>
      </p:sp>
      <p:pic>
        <p:nvPicPr>
          <p:cNvPr id="26" name="Picture 25">
            <a:extLst>
              <a:ext uri="{FF2B5EF4-FFF2-40B4-BE49-F238E27FC236}">
                <a16:creationId xmlns:a16="http://schemas.microsoft.com/office/drawing/2014/main" id="{C2E5F3F1-C711-44AB-9F70-E67D2E44F1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34" name="TextBox 33">
            <a:extLst>
              <a:ext uri="{FF2B5EF4-FFF2-40B4-BE49-F238E27FC236}">
                <a16:creationId xmlns:a16="http://schemas.microsoft.com/office/drawing/2014/main" id="{45981F2C-3361-4469-98EE-F5ABB63DDFC3}"/>
              </a:ext>
            </a:extLst>
          </p:cNvPr>
          <p:cNvSpPr txBox="1"/>
          <p:nvPr/>
        </p:nvSpPr>
        <p:spPr>
          <a:xfrm>
            <a:off x="4821150" y="167419"/>
            <a:ext cx="2652244" cy="461665"/>
          </a:xfrm>
          <a:prstGeom prst="rect">
            <a:avLst/>
          </a:prstGeom>
          <a:solidFill>
            <a:schemeClr val="bg2">
              <a:lumMod val="90000"/>
            </a:schemeClr>
          </a:solidFill>
        </p:spPr>
        <p:txBody>
          <a:bodyPr wrap="square" rtlCol="0">
            <a:spAutoFit/>
          </a:bodyPr>
          <a:lstStyle/>
          <a:p>
            <a:r>
              <a:rPr lang="en-US" sz="1200" dirty="0">
                <a:solidFill>
                  <a:schemeClr val="bg1">
                    <a:lumMod val="65000"/>
                  </a:schemeClr>
                </a:solidFill>
              </a:rPr>
              <a:t>- a header file (*.h) and</a:t>
            </a:r>
          </a:p>
          <a:p>
            <a:r>
              <a:rPr lang="en-US" sz="1200" dirty="0"/>
              <a:t>- a C++ program (*.CPP)</a:t>
            </a:r>
          </a:p>
        </p:txBody>
      </p:sp>
      <p:sp>
        <p:nvSpPr>
          <p:cNvPr id="3" name="TextBox 2">
            <a:extLst>
              <a:ext uri="{FF2B5EF4-FFF2-40B4-BE49-F238E27FC236}">
                <a16:creationId xmlns:a16="http://schemas.microsoft.com/office/drawing/2014/main" id="{EF984A4E-3A44-4459-A132-2CB3BE335382}"/>
              </a:ext>
            </a:extLst>
          </p:cNvPr>
          <p:cNvSpPr txBox="1"/>
          <p:nvPr/>
        </p:nvSpPr>
        <p:spPr>
          <a:xfrm>
            <a:off x="247505" y="766702"/>
            <a:ext cx="7277100" cy="4231928"/>
          </a:xfrm>
          <a:prstGeom prst="rect">
            <a:avLst/>
          </a:prstGeom>
          <a:solidFill>
            <a:schemeClr val="bg1">
              <a:lumMod val="95000"/>
            </a:schemeClr>
          </a:solidFill>
        </p:spPr>
        <p:txBody>
          <a:bodyPr wrap="square" rtlCol="0">
            <a:spAutoFit/>
          </a:bodyPr>
          <a:lstStyle/>
          <a:p>
            <a:r>
              <a:rPr lang="en-US" sz="900" dirty="0">
                <a:latin typeface="Courier New" panose="02070309020205020404" pitchFamily="49" charset="0"/>
                <a:cs typeface="Courier New" panose="02070309020205020404" pitchFamily="49" charset="0"/>
              </a:rPr>
              <a:t>#include "Led2.h"</a:t>
            </a:r>
          </a:p>
          <a:p>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Led2::Led2(byte pin) {</a:t>
            </a:r>
          </a:p>
          <a:p>
            <a:r>
              <a:rPr lang="en-US" sz="900" dirty="0">
                <a:latin typeface="Courier New" panose="02070309020205020404" pitchFamily="49" charset="0"/>
                <a:cs typeface="Courier New" panose="02070309020205020404" pitchFamily="49" charset="0"/>
              </a:rPr>
              <a:t>  // Save the passed pin</a:t>
            </a:r>
          </a:p>
          <a:p>
            <a:r>
              <a:rPr lang="en-US" sz="900" dirty="0">
                <a:latin typeface="Courier New" panose="02070309020205020404" pitchFamily="49" charset="0"/>
                <a:cs typeface="Courier New" panose="02070309020205020404" pitchFamily="49" charset="0"/>
              </a:rPr>
              <a:t>  _pin = pin;</a:t>
            </a:r>
          </a:p>
          <a:p>
            <a:r>
              <a:rPr lang="en-US" sz="900" dirty="0">
                <a:latin typeface="Courier New" panose="02070309020205020404" pitchFamily="49" charset="0"/>
                <a:cs typeface="Courier New" panose="02070309020205020404" pitchFamily="49" charset="0"/>
              </a:rPr>
              <a:t>  init();</a:t>
            </a:r>
          </a:p>
          <a:p>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void Led2::init() {</a:t>
            </a:r>
          </a:p>
          <a:p>
            <a:r>
              <a:rPr lang="en-US" sz="900" dirty="0">
                <a:latin typeface="Courier New" panose="02070309020205020404" pitchFamily="49" charset="0"/>
                <a:cs typeface="Courier New" panose="02070309020205020404" pitchFamily="49" charset="0"/>
              </a:rPr>
              <a:t>  pinMode(_pin, OUTPUT);    // define our output pin</a:t>
            </a:r>
          </a:p>
          <a:p>
            <a:r>
              <a:rPr lang="en-US" sz="900" dirty="0">
                <a:latin typeface="Courier New" panose="02070309020205020404" pitchFamily="49" charset="0"/>
                <a:cs typeface="Courier New" panose="02070309020205020404" pitchFamily="49" charset="0"/>
              </a:rPr>
              <a:t>  off();                    // call the function that sets out LED to off initially</a:t>
            </a:r>
          </a:p>
          <a:p>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void Led2::off() {</a:t>
            </a:r>
          </a:p>
          <a:p>
            <a:r>
              <a:rPr lang="en-US" sz="900" dirty="0">
                <a:latin typeface="Courier New" panose="02070309020205020404" pitchFamily="49" charset="0"/>
                <a:cs typeface="Courier New" panose="02070309020205020404" pitchFamily="49" charset="0"/>
              </a:rPr>
              <a:t>  _blink = false;         // Turn off blink mode</a:t>
            </a:r>
          </a:p>
          <a:p>
            <a:r>
              <a:rPr lang="en-US" sz="900" dirty="0">
                <a:latin typeface="Courier New" panose="02070309020205020404" pitchFamily="49" charset="0"/>
                <a:cs typeface="Courier New" panose="02070309020205020404" pitchFamily="49" charset="0"/>
              </a:rPr>
              <a:t>  _state = LOW;           // Set the desired state - LED will turn off on next call to update</a:t>
            </a:r>
          </a:p>
          <a:p>
            <a:r>
              <a:rPr lang="en-US" sz="900" dirty="0">
                <a:latin typeface="Courier New" panose="02070309020205020404" pitchFamily="49" charset="0"/>
                <a:cs typeface="Courier New" panose="02070309020205020404" pitchFamily="49" charset="0"/>
              </a:rPr>
              <a:t>}</a:t>
            </a:r>
          </a:p>
          <a:p>
            <a:r>
              <a:rPr lang="en-US" sz="900" dirty="0">
                <a:solidFill>
                  <a:srgbClr val="0066FF"/>
                </a:solidFill>
                <a:latin typeface="Courier New" panose="02070309020205020404" pitchFamily="49" charset="0"/>
                <a:cs typeface="Courier New" panose="02070309020205020404" pitchFamily="49" charset="0"/>
              </a:rPr>
              <a:t>void Led2::on() {</a:t>
            </a:r>
          </a:p>
          <a:p>
            <a:r>
              <a:rPr lang="en-US" sz="900" dirty="0">
                <a:solidFill>
                  <a:srgbClr val="0066FF"/>
                </a:solidFill>
                <a:latin typeface="Courier New" panose="02070309020205020404" pitchFamily="49" charset="0"/>
                <a:cs typeface="Courier New" panose="02070309020205020404" pitchFamily="49" charset="0"/>
              </a:rPr>
              <a:t>  _blink = false; // Turn off blink mode</a:t>
            </a:r>
          </a:p>
          <a:p>
            <a:r>
              <a:rPr lang="en-US" sz="900" dirty="0">
                <a:solidFill>
                  <a:srgbClr val="0066FF"/>
                </a:solidFill>
                <a:latin typeface="Courier New" panose="02070309020205020404" pitchFamily="49" charset="0"/>
                <a:cs typeface="Courier New" panose="02070309020205020404" pitchFamily="49" charset="0"/>
              </a:rPr>
              <a:t>  _state = HIGH;  // Set desired state LED will turn on with next call to update</a:t>
            </a:r>
          </a:p>
          <a:p>
            <a:r>
              <a:rPr lang="en-US" sz="900" dirty="0">
                <a:solidFill>
                  <a:srgbClr val="0066FF"/>
                </a:solidFill>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void Led2::update() {</a:t>
            </a:r>
          </a:p>
          <a:p>
            <a:r>
              <a:rPr lang="en-US" sz="900" dirty="0">
                <a:latin typeface="Courier New" panose="02070309020205020404" pitchFamily="49" charset="0"/>
                <a:cs typeface="Courier New" panose="02070309020205020404" pitchFamily="49" charset="0"/>
              </a:rPr>
              <a:t>  if (_blink) {                                         // If in blinking mode look at timing first</a:t>
            </a:r>
          </a:p>
          <a:p>
            <a:r>
              <a:rPr lang="en-US" sz="900" dirty="0">
                <a:latin typeface="Courier New" panose="02070309020205020404" pitchFamily="49" charset="0"/>
                <a:cs typeface="Courier New" panose="02070309020205020404" pitchFamily="49" charset="0"/>
              </a:rPr>
              <a:t>    if ( millis() &gt;= _</a:t>
            </a:r>
            <a:r>
              <a:rPr lang="en-US" sz="900" dirty="0" err="1">
                <a:latin typeface="Courier New" panose="02070309020205020404" pitchFamily="49" charset="0"/>
                <a:cs typeface="Courier New" panose="02070309020205020404" pitchFamily="49" charset="0"/>
              </a:rPr>
              <a:t>nextTime</a:t>
            </a:r>
            <a:r>
              <a:rPr lang="en-US" sz="900" dirty="0">
                <a:latin typeface="Courier New" panose="02070309020205020404" pitchFamily="49" charset="0"/>
                <a:cs typeface="Courier New" panose="02070309020205020404" pitchFamily="49" charset="0"/>
              </a:rPr>
              <a:t>) {                       // It is time to do something.</a:t>
            </a:r>
          </a:p>
          <a:p>
            <a:r>
              <a:rPr lang="en-US" sz="900" dirty="0">
                <a:latin typeface="Courier New" panose="02070309020205020404" pitchFamily="49" charset="0"/>
                <a:cs typeface="Courier New" panose="02070309020205020404" pitchFamily="49" charset="0"/>
              </a:rPr>
              <a:t>      _</a:t>
            </a:r>
            <a:r>
              <a:rPr lang="en-US" sz="900" dirty="0" err="1">
                <a:latin typeface="Courier New" panose="02070309020205020404" pitchFamily="49" charset="0"/>
                <a:cs typeface="Courier New" panose="02070309020205020404" pitchFamily="49" charset="0"/>
              </a:rPr>
              <a:t>nextTime</a:t>
            </a:r>
            <a:r>
              <a:rPr lang="en-US" sz="900" dirty="0">
                <a:latin typeface="Courier New" panose="02070309020205020404" pitchFamily="49" charset="0"/>
                <a:cs typeface="Courier New" panose="02070309020205020404" pitchFamily="49" charset="0"/>
              </a:rPr>
              <a:t> =  millis() + (_state == LOW ? _onTime : _offTime);  // and calculate when next</a:t>
            </a:r>
          </a:p>
          <a:p>
            <a:r>
              <a:rPr lang="en-US" sz="900" dirty="0">
                <a:latin typeface="Courier New" panose="02070309020205020404" pitchFamily="49" charset="0"/>
                <a:cs typeface="Courier New" panose="02070309020205020404" pitchFamily="49" charset="0"/>
              </a:rPr>
              <a:t>                                                                     // change of state is due </a:t>
            </a:r>
          </a:p>
          <a:p>
            <a:r>
              <a:rPr lang="en-US" sz="900" dirty="0">
                <a:latin typeface="Courier New" panose="02070309020205020404" pitchFamily="49" charset="0"/>
                <a:cs typeface="Courier New" panose="02070309020205020404" pitchFamily="49" charset="0"/>
              </a:rPr>
              <a:t>      _state = !_state;                                              // swap states</a:t>
            </a:r>
          </a:p>
          <a:p>
            <a:r>
              <a:rPr lang="en-US" sz="900" dirty="0">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digitalWrite(_pin, _state);                 // update the actual output according to desired state</a:t>
            </a:r>
          </a:p>
          <a:p>
            <a:r>
              <a:rPr lang="en-US" sz="900" dirty="0">
                <a:latin typeface="Courier New" panose="02070309020205020404" pitchFamily="49" charset="0"/>
                <a:cs typeface="Courier New" panose="02070309020205020404" pitchFamily="49" charset="0"/>
              </a:rPr>
              <a:t>}</a:t>
            </a:r>
          </a:p>
        </p:txBody>
      </p:sp>
      <p:sp>
        <p:nvSpPr>
          <p:cNvPr id="5" name="Speech Bubble: Rectangle 4">
            <a:extLst>
              <a:ext uri="{FF2B5EF4-FFF2-40B4-BE49-F238E27FC236}">
                <a16:creationId xmlns:a16="http://schemas.microsoft.com/office/drawing/2014/main" id="{9413B680-B730-4503-8CAB-48425B56E63E}"/>
              </a:ext>
            </a:extLst>
          </p:cNvPr>
          <p:cNvSpPr/>
          <p:nvPr/>
        </p:nvSpPr>
        <p:spPr>
          <a:xfrm>
            <a:off x="2968310" y="775611"/>
            <a:ext cx="2209800" cy="228600"/>
          </a:xfrm>
          <a:prstGeom prst="wedgeRectCallout">
            <a:avLst>
              <a:gd name="adj1" fmla="val -112776"/>
              <a:gd name="adj2" fmla="val -6535"/>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Include the header</a:t>
            </a:r>
            <a:endParaRPr lang="en-US" dirty="0">
              <a:solidFill>
                <a:schemeClr val="tx1"/>
              </a:solidFill>
            </a:endParaRPr>
          </a:p>
        </p:txBody>
      </p:sp>
      <p:sp>
        <p:nvSpPr>
          <p:cNvPr id="38" name="Speech Bubble: Rectangle 37">
            <a:extLst>
              <a:ext uri="{FF2B5EF4-FFF2-40B4-BE49-F238E27FC236}">
                <a16:creationId xmlns:a16="http://schemas.microsoft.com/office/drawing/2014/main" id="{830BC630-FD85-41E0-BF98-E0CE667E8A94}"/>
              </a:ext>
            </a:extLst>
          </p:cNvPr>
          <p:cNvSpPr/>
          <p:nvPr/>
        </p:nvSpPr>
        <p:spPr>
          <a:xfrm>
            <a:off x="3139615" y="1050676"/>
            <a:ext cx="4038600" cy="592944"/>
          </a:xfrm>
          <a:prstGeom prst="wedgeRectCallout">
            <a:avLst>
              <a:gd name="adj1" fmla="val -80481"/>
              <a:gd name="adj2" fmla="val -29382"/>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Here is our CONSTRUCTOR (name is same as class name). We pass it pin and all it does is save it in a private variable called _pin</a:t>
            </a:r>
          </a:p>
          <a:p>
            <a:pPr algn="ctr"/>
            <a:r>
              <a:rPr lang="en-US" sz="1050" dirty="0">
                <a:solidFill>
                  <a:schemeClr val="tx1"/>
                </a:solidFill>
              </a:rPr>
              <a:t>Then call a separate function to initialize things.</a:t>
            </a:r>
          </a:p>
        </p:txBody>
      </p:sp>
      <p:sp>
        <p:nvSpPr>
          <p:cNvPr id="10" name="Speech Bubble: Rectangle 9">
            <a:extLst>
              <a:ext uri="{FF2B5EF4-FFF2-40B4-BE49-F238E27FC236}">
                <a16:creationId xmlns:a16="http://schemas.microsoft.com/office/drawing/2014/main" id="{F21673AA-3293-4060-BD58-D36098DE7D05}"/>
              </a:ext>
            </a:extLst>
          </p:cNvPr>
          <p:cNvSpPr/>
          <p:nvPr/>
        </p:nvSpPr>
        <p:spPr>
          <a:xfrm>
            <a:off x="3157356" y="1771981"/>
            <a:ext cx="3653540" cy="592944"/>
          </a:xfrm>
          <a:prstGeom prst="wedgeRectCallout">
            <a:avLst>
              <a:gd name="adj1" fmla="val -88314"/>
              <a:gd name="adj2" fmla="val -42331"/>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The separate member function to initialize things is itself dirt simple .. It sets the pinMode and calls yet another member function called off()</a:t>
            </a:r>
          </a:p>
        </p:txBody>
      </p:sp>
      <p:sp>
        <p:nvSpPr>
          <p:cNvPr id="11" name="Speech Bubble: Rectangle 10">
            <a:extLst>
              <a:ext uri="{FF2B5EF4-FFF2-40B4-BE49-F238E27FC236}">
                <a16:creationId xmlns:a16="http://schemas.microsoft.com/office/drawing/2014/main" id="{79B0C129-BDB0-4C79-9C6A-93A3AB9B23AF}"/>
              </a:ext>
            </a:extLst>
          </p:cNvPr>
          <p:cNvSpPr/>
          <p:nvPr/>
        </p:nvSpPr>
        <p:spPr>
          <a:xfrm>
            <a:off x="2590801" y="2853641"/>
            <a:ext cx="4933804" cy="498135"/>
          </a:xfrm>
          <a:prstGeom prst="wedgeRectCallout">
            <a:avLst>
              <a:gd name="adj1" fmla="val -74876"/>
              <a:gd name="adj2" fmla="val -33597"/>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The separate member functions on() and off() just set two internal member variables.</a:t>
            </a:r>
          </a:p>
          <a:p>
            <a:pPr algn="ctr"/>
            <a:r>
              <a:rPr lang="en-US" sz="1050" dirty="0">
                <a:solidFill>
                  <a:schemeClr val="tx1"/>
                </a:solidFill>
              </a:rPr>
              <a:t>Note that at no point </a:t>
            </a:r>
            <a:r>
              <a:rPr lang="en-US" sz="1050" b="1" dirty="0">
                <a:solidFill>
                  <a:schemeClr val="tx1"/>
                </a:solidFill>
              </a:rPr>
              <a:t>so far </a:t>
            </a:r>
            <a:r>
              <a:rPr lang="en-US" sz="1050" dirty="0">
                <a:solidFill>
                  <a:schemeClr val="tx1"/>
                </a:solidFill>
              </a:rPr>
              <a:t>have we actually written anything to the output.</a:t>
            </a:r>
          </a:p>
        </p:txBody>
      </p:sp>
      <p:sp>
        <p:nvSpPr>
          <p:cNvPr id="12" name="Speech Bubble: Rectangle 11">
            <a:extLst>
              <a:ext uri="{FF2B5EF4-FFF2-40B4-BE49-F238E27FC236}">
                <a16:creationId xmlns:a16="http://schemas.microsoft.com/office/drawing/2014/main" id="{E7C0F3F3-B956-4086-A720-0538F5B435BF}"/>
              </a:ext>
            </a:extLst>
          </p:cNvPr>
          <p:cNvSpPr/>
          <p:nvPr/>
        </p:nvSpPr>
        <p:spPr>
          <a:xfrm>
            <a:off x="2734196" y="4298491"/>
            <a:ext cx="4653994" cy="569689"/>
          </a:xfrm>
          <a:prstGeom prst="wedgeRectCallout">
            <a:avLst>
              <a:gd name="adj1" fmla="val -67884"/>
              <a:gd name="adj2" fmla="val -181628"/>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The Magic Sauce</a:t>
            </a:r>
            <a:r>
              <a:rPr lang="en-US" sz="1050" dirty="0">
                <a:solidFill>
                  <a:schemeClr val="tx1"/>
                </a:solidFill>
              </a:rPr>
              <a:t>. A public method called update. If blink is true it checks if it is time to swap states .. Otherwise carry on. And finally write the _state to the _pin</a:t>
            </a:r>
          </a:p>
          <a:p>
            <a:pPr algn="ctr"/>
            <a:r>
              <a:rPr lang="en-US" sz="1050" dirty="0">
                <a:solidFill>
                  <a:schemeClr val="tx1"/>
                </a:solidFill>
              </a:rPr>
              <a:t>Note: No delays, no blocking code. Update executes very quickly.</a:t>
            </a:r>
          </a:p>
        </p:txBody>
      </p:sp>
      <p:sp>
        <p:nvSpPr>
          <p:cNvPr id="13" name="TextBox 12">
            <a:extLst>
              <a:ext uri="{FF2B5EF4-FFF2-40B4-BE49-F238E27FC236}">
                <a16:creationId xmlns:a16="http://schemas.microsoft.com/office/drawing/2014/main" id="{EFCD049D-87F6-4DCD-BE5B-49BC7CE397CC}"/>
              </a:ext>
            </a:extLst>
          </p:cNvPr>
          <p:cNvSpPr txBox="1"/>
          <p:nvPr/>
        </p:nvSpPr>
        <p:spPr>
          <a:xfrm>
            <a:off x="3698597" y="1421815"/>
            <a:ext cx="2895600"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solidFill>
                  <a:schemeClr val="bg1"/>
                </a:solidFill>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t> = </a:t>
            </a:r>
            <a:r>
              <a:rPr lang="en-US" sz="1400" b="1" dirty="0">
                <a:solidFill>
                  <a:schemeClr val="accent1">
                    <a:lumMod val="75000"/>
                  </a:schemeClr>
                </a:solidFill>
                <a:latin typeface="Courier New" panose="02070309020205020404" pitchFamily="49" charset="0"/>
                <a:cs typeface="Courier New" panose="02070309020205020404" pitchFamily="49" charset="0"/>
              </a:rPr>
              <a:t>Led2(13);</a:t>
            </a:r>
          </a:p>
        </p:txBody>
      </p:sp>
      <p:sp>
        <p:nvSpPr>
          <p:cNvPr id="14" name="TextBox 13">
            <a:extLst>
              <a:ext uri="{FF2B5EF4-FFF2-40B4-BE49-F238E27FC236}">
                <a16:creationId xmlns:a16="http://schemas.microsoft.com/office/drawing/2014/main" id="{2E80031F-513A-48C1-AF2F-BBC237F096C8}"/>
              </a:ext>
            </a:extLst>
          </p:cNvPr>
          <p:cNvSpPr txBox="1"/>
          <p:nvPr/>
        </p:nvSpPr>
        <p:spPr>
          <a:xfrm>
            <a:off x="3810000" y="3267169"/>
            <a:ext cx="1711603"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rgbClr val="C00000"/>
                </a:solidFill>
                <a:latin typeface="Courier New" panose="02070309020205020404" pitchFamily="49" charset="0"/>
                <a:cs typeface="Courier New" panose="02070309020205020404" pitchFamily="49" charset="0"/>
              </a:rPr>
              <a:t>on</a:t>
            </a:r>
            <a:r>
              <a:rPr lang="en-US" sz="1400" b="1" dirty="0">
                <a:solidFill>
                  <a:srgbClr val="00B050"/>
                </a:solidFill>
                <a:latin typeface="Courier New" panose="02070309020205020404" pitchFamily="49" charset="0"/>
                <a:cs typeface="Courier New" panose="02070309020205020404" pitchFamily="49" charset="0"/>
              </a:rPr>
              <a:t>();</a:t>
            </a:r>
            <a:endParaRPr lang="en-US" sz="1400" b="1" dirty="0">
              <a:solidFill>
                <a:schemeClr val="accent1">
                  <a:lumMod val="75000"/>
                </a:schemeClr>
              </a:solidFill>
              <a:latin typeface="Courier New" panose="02070309020205020404" pitchFamily="49" charset="0"/>
              <a:cs typeface="Courier New" panose="02070309020205020404" pitchFamily="49" charset="0"/>
            </a:endParaRPr>
          </a:p>
        </p:txBody>
      </p:sp>
      <p:sp>
        <p:nvSpPr>
          <p:cNvPr id="15" name="TextBox 14">
            <a:extLst>
              <a:ext uri="{FF2B5EF4-FFF2-40B4-BE49-F238E27FC236}">
                <a16:creationId xmlns:a16="http://schemas.microsoft.com/office/drawing/2014/main" id="{143372C2-7CD2-4E56-8DCB-5E2C77D8303D}"/>
              </a:ext>
            </a:extLst>
          </p:cNvPr>
          <p:cNvSpPr txBox="1"/>
          <p:nvPr/>
        </p:nvSpPr>
        <p:spPr>
          <a:xfrm>
            <a:off x="4205391" y="4712047"/>
            <a:ext cx="1890609" cy="307777"/>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rgbClr val="C00000"/>
                </a:solidFill>
                <a:latin typeface="Courier New" panose="02070309020205020404" pitchFamily="49" charset="0"/>
                <a:cs typeface="Courier New" panose="02070309020205020404" pitchFamily="49" charset="0"/>
              </a:rPr>
              <a:t>update</a:t>
            </a:r>
            <a:r>
              <a:rPr lang="en-US" sz="1400" b="1" dirty="0">
                <a:solidFill>
                  <a:srgbClr val="00B050"/>
                </a:solidFill>
                <a:latin typeface="Courier New" panose="02070309020205020404" pitchFamily="49" charset="0"/>
                <a:cs typeface="Courier New" panose="02070309020205020404" pitchFamily="49" charset="0"/>
              </a:rPr>
              <a:t>();</a:t>
            </a:r>
            <a:endParaRPr lang="en-US" sz="1400" b="1" dirty="0">
              <a:solidFill>
                <a:schemeClr val="accent1">
                  <a:lumMod val="75000"/>
                </a:schemeClr>
              </a:solidFill>
              <a:latin typeface="Courier New" panose="02070309020205020404" pitchFamily="49" charset="0"/>
              <a:cs typeface="Courier New" panose="02070309020205020404" pitchFamily="49" charset="0"/>
            </a:endParaRPr>
          </a:p>
        </p:txBody>
      </p:sp>
      <p:sp>
        <p:nvSpPr>
          <p:cNvPr id="16" name="Speech Bubble: Rectangle 15">
            <a:extLst>
              <a:ext uri="{FF2B5EF4-FFF2-40B4-BE49-F238E27FC236}">
                <a16:creationId xmlns:a16="http://schemas.microsoft.com/office/drawing/2014/main" id="{CF6D133F-6B31-442C-9899-CF30490E35D2}"/>
              </a:ext>
            </a:extLst>
          </p:cNvPr>
          <p:cNvSpPr/>
          <p:nvPr/>
        </p:nvSpPr>
        <p:spPr>
          <a:xfrm>
            <a:off x="2667000" y="1727756"/>
            <a:ext cx="4806394" cy="750758"/>
          </a:xfrm>
          <a:prstGeom prst="wedgeRectCallout">
            <a:avLst>
              <a:gd name="adj1" fmla="val -90637"/>
              <a:gd name="adj2" fmla="val -120431"/>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This double colon ( :: )</a:t>
            </a:r>
            <a:r>
              <a:rPr lang="en-US" sz="1050" dirty="0">
                <a:solidFill>
                  <a:schemeClr val="tx1"/>
                </a:solidFill>
                <a:sym typeface="Wingdings" panose="05000000000000000000" pitchFamily="2" charset="2"/>
              </a:rPr>
              <a:t> </a:t>
            </a:r>
            <a:r>
              <a:rPr lang="en-US" sz="1050" dirty="0">
                <a:solidFill>
                  <a:schemeClr val="tx1"/>
                </a:solidFill>
              </a:rPr>
              <a:t>is called the ‘scope operator’. </a:t>
            </a:r>
          </a:p>
          <a:p>
            <a:pPr algn="ctr"/>
            <a:r>
              <a:rPr lang="en-US" sz="1050" dirty="0">
                <a:solidFill>
                  <a:schemeClr val="tx1"/>
                </a:solidFill>
              </a:rPr>
              <a:t>It is telling the compiler (and us) that the name on the right is within the scope of the name on the left. This prevents naming conflicts between what is inside the shoe box and what is outside the shoebox. It is a little confusing for the constructor where the CLASS name (left side) is the same as the Constructor (right side)</a:t>
            </a:r>
          </a:p>
        </p:txBody>
      </p:sp>
    </p:spTree>
    <p:extLst>
      <p:ext uri="{BB962C8B-B14F-4D97-AF65-F5344CB8AC3E}">
        <p14:creationId xmlns:p14="http://schemas.microsoft.com/office/powerpoint/2010/main" val="2430185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38"/>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1"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grpId="0" nodeType="clickEffect">
                                  <p:stCondLst>
                                    <p:cond delay="0"/>
                                  </p:stCondLst>
                                  <p:childTnLst>
                                    <p:animEffect transition="out" filter="fade">
                                      <p:cBhvr>
                                        <p:cTn id="30" dur="500"/>
                                        <p:tgtEl>
                                          <p:spTgt spid="16"/>
                                        </p:tgtEl>
                                      </p:cBhvr>
                                    </p:animEffect>
                                    <p:set>
                                      <p:cBhvr>
                                        <p:cTn id="31" dur="1" fill="hold">
                                          <p:stCondLst>
                                            <p:cond delay="499"/>
                                          </p:stCondLst>
                                        </p:cTn>
                                        <p:tgtEl>
                                          <p:spTgt spid="16"/>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3"/>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childTnLst>
                                </p:cTn>
                              </p:par>
                              <p:par>
                                <p:cTn id="44" presetID="1" presetClass="entr" presetSubtype="0" fill="hold" nodeType="withEffect">
                                  <p:stCondLst>
                                    <p:cond delay="0"/>
                                  </p:stCondLst>
                                  <p:childTnLst>
                                    <p:set>
                                      <p:cBhvr>
                                        <p:cTn id="45" dur="1" fill="hold">
                                          <p:stCondLst>
                                            <p:cond delay="0"/>
                                          </p:stCondLst>
                                        </p:cTn>
                                        <p:tgtEl>
                                          <p:spTgt spid="3">
                                            <p:txEl>
                                              <p:pRg st="10" end="10"/>
                                            </p:txEl>
                                          </p:spTgt>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1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3">
                                            <p:txEl>
                                              <p:pRg st="12" end="12"/>
                                            </p:txEl>
                                          </p:spTgt>
                                        </p:tgtEl>
                                        <p:attrNameLst>
                                          <p:attrName>style.visibility</p:attrName>
                                        </p:attrNameLst>
                                      </p:cBhvr>
                                      <p:to>
                                        <p:strVal val="visible"/>
                                      </p:to>
                                    </p:set>
                                  </p:childTnLst>
                                </p:cTn>
                              </p:par>
                              <p:par>
                                <p:cTn id="54" presetID="1" presetClass="entr" presetSubtype="0" fill="hold" nodeType="withEffect">
                                  <p:stCondLst>
                                    <p:cond delay="0"/>
                                  </p:stCondLst>
                                  <p:childTnLst>
                                    <p:set>
                                      <p:cBhvr>
                                        <p:cTn id="55" dur="1" fill="hold">
                                          <p:stCondLst>
                                            <p:cond delay="0"/>
                                          </p:stCondLst>
                                        </p:cTn>
                                        <p:tgtEl>
                                          <p:spTgt spid="3">
                                            <p:txEl>
                                              <p:pRg st="13" end="13"/>
                                            </p:txEl>
                                          </p:spTgt>
                                        </p:tgtEl>
                                        <p:attrNameLst>
                                          <p:attrName>style.visibility</p:attrName>
                                        </p:attrNameLst>
                                      </p:cBhvr>
                                      <p:to>
                                        <p:strVal val="visible"/>
                                      </p:to>
                                    </p:set>
                                  </p:childTnLst>
                                </p:cTn>
                              </p:par>
                              <p:par>
                                <p:cTn id="56" presetID="1" presetClass="entr" presetSubtype="0" fill="hold" nodeType="withEffect">
                                  <p:stCondLst>
                                    <p:cond delay="0"/>
                                  </p:stCondLst>
                                  <p:childTnLst>
                                    <p:set>
                                      <p:cBhvr>
                                        <p:cTn id="57" dur="1" fill="hold">
                                          <p:stCondLst>
                                            <p:cond delay="0"/>
                                          </p:stCondLst>
                                        </p:cTn>
                                        <p:tgtEl>
                                          <p:spTgt spid="3">
                                            <p:txEl>
                                              <p:pRg st="14" end="14"/>
                                            </p:txEl>
                                          </p:spTgt>
                                        </p:tgtEl>
                                        <p:attrNameLst>
                                          <p:attrName>style.visibility</p:attrName>
                                        </p:attrNameLst>
                                      </p:cBhvr>
                                      <p:to>
                                        <p:strVal val="visible"/>
                                      </p:to>
                                    </p:set>
                                  </p:childTnLst>
                                </p:cTn>
                              </p:par>
                              <p:par>
                                <p:cTn id="58" presetID="1" presetClass="entr" presetSubtype="0" fill="hold" nodeType="withEffect">
                                  <p:stCondLst>
                                    <p:cond delay="0"/>
                                  </p:stCondLst>
                                  <p:childTnLst>
                                    <p:set>
                                      <p:cBhvr>
                                        <p:cTn id="59" dur="1" fill="hold">
                                          <p:stCondLst>
                                            <p:cond delay="0"/>
                                          </p:stCondLst>
                                        </p:cTn>
                                        <p:tgtEl>
                                          <p:spTgt spid="3">
                                            <p:txEl>
                                              <p:pRg st="15" end="15"/>
                                            </p:txEl>
                                          </p:spTgt>
                                        </p:tgtEl>
                                        <p:attrNameLst>
                                          <p:attrName>style.visibility</p:attrName>
                                        </p:attrNameLst>
                                      </p:cBhvr>
                                      <p:to>
                                        <p:strVal val="visible"/>
                                      </p:to>
                                    </p:set>
                                  </p:childTnLst>
                                </p:cTn>
                              </p:par>
                              <p:par>
                                <p:cTn id="60" presetID="1" presetClass="entr" presetSubtype="0" fill="hold" nodeType="withEffect">
                                  <p:stCondLst>
                                    <p:cond delay="0"/>
                                  </p:stCondLst>
                                  <p:childTnLst>
                                    <p:set>
                                      <p:cBhvr>
                                        <p:cTn id="61" dur="1" fill="hold">
                                          <p:stCondLst>
                                            <p:cond delay="0"/>
                                          </p:stCondLst>
                                        </p:cTn>
                                        <p:tgtEl>
                                          <p:spTgt spid="3">
                                            <p:txEl>
                                              <p:pRg st="16" end="16"/>
                                            </p:txEl>
                                          </p:spTgt>
                                        </p:tgtEl>
                                        <p:attrNameLst>
                                          <p:attrName>style.visibility</p:attrName>
                                        </p:attrNameLst>
                                      </p:cBhvr>
                                      <p:to>
                                        <p:strVal val="visible"/>
                                      </p:to>
                                    </p:set>
                                  </p:childTnLst>
                                </p:cTn>
                              </p:par>
                              <p:par>
                                <p:cTn id="62" presetID="1" presetClass="entr" presetSubtype="0" fill="hold" nodeType="withEffect">
                                  <p:stCondLst>
                                    <p:cond delay="0"/>
                                  </p:stCondLst>
                                  <p:childTnLst>
                                    <p:set>
                                      <p:cBhvr>
                                        <p:cTn id="63" dur="1" fill="hold">
                                          <p:stCondLst>
                                            <p:cond delay="0"/>
                                          </p:stCondLst>
                                        </p:cTn>
                                        <p:tgtEl>
                                          <p:spTgt spid="3">
                                            <p:txEl>
                                              <p:pRg st="17" end="17"/>
                                            </p:txEl>
                                          </p:spTgt>
                                        </p:tgtEl>
                                        <p:attrNameLst>
                                          <p:attrName>style.visibility</p:attrName>
                                        </p:attrNameLst>
                                      </p:cBhvr>
                                      <p:to>
                                        <p:strVal val="visible"/>
                                      </p:to>
                                    </p:set>
                                  </p:childTnLst>
                                </p:cTn>
                              </p:par>
                              <p:par>
                                <p:cTn id="64" presetID="1" presetClass="entr" presetSubtype="0" fill="hold" nodeType="withEffect">
                                  <p:stCondLst>
                                    <p:cond delay="0"/>
                                  </p:stCondLst>
                                  <p:childTnLst>
                                    <p:set>
                                      <p:cBhvr>
                                        <p:cTn id="65" dur="1" fill="hold">
                                          <p:stCondLst>
                                            <p:cond delay="0"/>
                                          </p:stCondLst>
                                        </p:cTn>
                                        <p:tgtEl>
                                          <p:spTgt spid="3">
                                            <p:txEl>
                                              <p:pRg st="18" end="18"/>
                                            </p:txEl>
                                          </p:spTgt>
                                        </p:tgtEl>
                                        <p:attrNameLst>
                                          <p:attrName>style.visibility</p:attrName>
                                        </p:attrNameLst>
                                      </p:cBhvr>
                                      <p:to>
                                        <p:strVal val="visible"/>
                                      </p:to>
                                    </p:set>
                                  </p:childTnLst>
                                </p:cTn>
                              </p:par>
                              <p:par>
                                <p:cTn id="66" presetID="1" presetClass="entr" presetSubtype="0" fill="hold" grpId="0" nodeType="withEffect">
                                  <p:stCondLst>
                                    <p:cond delay="0"/>
                                  </p:stCondLst>
                                  <p:childTnLst>
                                    <p:set>
                                      <p:cBhvr>
                                        <p:cTn id="67" dur="1" fill="hold">
                                          <p:stCondLst>
                                            <p:cond delay="0"/>
                                          </p:stCondLst>
                                        </p:cTn>
                                        <p:tgtEl>
                                          <p:spTgt spid="11"/>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14"/>
                                        </p:tgtEl>
                                        <p:attrNameLst>
                                          <p:attrName>style.visibility</p:attrName>
                                        </p:attrNameLst>
                                      </p:cBhvr>
                                      <p:to>
                                        <p:strVal val="visible"/>
                                      </p:to>
                                    </p:se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nodeType="clickEffect">
                                  <p:stCondLst>
                                    <p:cond delay="0"/>
                                  </p:stCondLst>
                                  <p:childTnLst>
                                    <p:set>
                                      <p:cBhvr>
                                        <p:cTn id="75" dur="1" fill="hold">
                                          <p:stCondLst>
                                            <p:cond delay="0"/>
                                          </p:stCondLst>
                                        </p:cTn>
                                        <p:tgtEl>
                                          <p:spTgt spid="3">
                                            <p:txEl>
                                              <p:pRg st="19" end="19"/>
                                            </p:txEl>
                                          </p:spTgt>
                                        </p:tgtEl>
                                        <p:attrNameLst>
                                          <p:attrName>style.visibility</p:attrName>
                                        </p:attrNameLst>
                                      </p:cBhvr>
                                      <p:to>
                                        <p:strVal val="visible"/>
                                      </p:to>
                                    </p:set>
                                  </p:childTnLst>
                                </p:cTn>
                              </p:par>
                              <p:par>
                                <p:cTn id="76" presetID="1" presetClass="entr" presetSubtype="0" fill="hold" nodeType="withEffect">
                                  <p:stCondLst>
                                    <p:cond delay="0"/>
                                  </p:stCondLst>
                                  <p:childTnLst>
                                    <p:set>
                                      <p:cBhvr>
                                        <p:cTn id="77" dur="1" fill="hold">
                                          <p:stCondLst>
                                            <p:cond delay="0"/>
                                          </p:stCondLst>
                                        </p:cTn>
                                        <p:tgtEl>
                                          <p:spTgt spid="3">
                                            <p:txEl>
                                              <p:pRg st="20" end="20"/>
                                            </p:txEl>
                                          </p:spTgt>
                                        </p:tgtEl>
                                        <p:attrNameLst>
                                          <p:attrName>style.visibility</p:attrName>
                                        </p:attrNameLst>
                                      </p:cBhvr>
                                      <p:to>
                                        <p:strVal val="visible"/>
                                      </p:to>
                                    </p:set>
                                  </p:childTnLst>
                                </p:cTn>
                              </p:par>
                              <p:par>
                                <p:cTn id="78" presetID="1" presetClass="entr" presetSubtype="0" fill="hold" nodeType="withEffect">
                                  <p:stCondLst>
                                    <p:cond delay="0"/>
                                  </p:stCondLst>
                                  <p:childTnLst>
                                    <p:set>
                                      <p:cBhvr>
                                        <p:cTn id="79" dur="1" fill="hold">
                                          <p:stCondLst>
                                            <p:cond delay="0"/>
                                          </p:stCondLst>
                                        </p:cTn>
                                        <p:tgtEl>
                                          <p:spTgt spid="3">
                                            <p:txEl>
                                              <p:pRg st="21" end="21"/>
                                            </p:txEl>
                                          </p:spTgt>
                                        </p:tgtEl>
                                        <p:attrNameLst>
                                          <p:attrName>style.visibility</p:attrName>
                                        </p:attrNameLst>
                                      </p:cBhvr>
                                      <p:to>
                                        <p:strVal val="visible"/>
                                      </p:to>
                                    </p:set>
                                  </p:childTnLst>
                                </p:cTn>
                              </p:par>
                              <p:par>
                                <p:cTn id="80" presetID="1" presetClass="entr" presetSubtype="0" fill="hold" nodeType="withEffect">
                                  <p:stCondLst>
                                    <p:cond delay="0"/>
                                  </p:stCondLst>
                                  <p:childTnLst>
                                    <p:set>
                                      <p:cBhvr>
                                        <p:cTn id="81" dur="1" fill="hold">
                                          <p:stCondLst>
                                            <p:cond delay="0"/>
                                          </p:stCondLst>
                                        </p:cTn>
                                        <p:tgtEl>
                                          <p:spTgt spid="3">
                                            <p:txEl>
                                              <p:pRg st="22" end="22"/>
                                            </p:txEl>
                                          </p:spTgt>
                                        </p:tgtEl>
                                        <p:attrNameLst>
                                          <p:attrName>style.visibility</p:attrName>
                                        </p:attrNameLst>
                                      </p:cBhvr>
                                      <p:to>
                                        <p:strVal val="visible"/>
                                      </p:to>
                                    </p:set>
                                  </p:childTnLst>
                                </p:cTn>
                              </p:par>
                              <p:par>
                                <p:cTn id="82" presetID="1" presetClass="entr" presetSubtype="0" fill="hold" nodeType="withEffect">
                                  <p:stCondLst>
                                    <p:cond delay="0"/>
                                  </p:stCondLst>
                                  <p:childTnLst>
                                    <p:set>
                                      <p:cBhvr>
                                        <p:cTn id="83" dur="1" fill="hold">
                                          <p:stCondLst>
                                            <p:cond delay="0"/>
                                          </p:stCondLst>
                                        </p:cTn>
                                        <p:tgtEl>
                                          <p:spTgt spid="3">
                                            <p:txEl>
                                              <p:pRg st="23" end="23"/>
                                            </p:txEl>
                                          </p:spTgt>
                                        </p:tgtEl>
                                        <p:attrNameLst>
                                          <p:attrName>style.visibility</p:attrName>
                                        </p:attrNameLst>
                                      </p:cBhvr>
                                      <p:to>
                                        <p:strVal val="visible"/>
                                      </p:to>
                                    </p:set>
                                  </p:childTnLst>
                                </p:cTn>
                              </p:par>
                              <p:par>
                                <p:cTn id="84" presetID="1" presetClass="entr" presetSubtype="0" fill="hold" nodeType="withEffect">
                                  <p:stCondLst>
                                    <p:cond delay="0"/>
                                  </p:stCondLst>
                                  <p:childTnLst>
                                    <p:set>
                                      <p:cBhvr>
                                        <p:cTn id="85" dur="1" fill="hold">
                                          <p:stCondLst>
                                            <p:cond delay="0"/>
                                          </p:stCondLst>
                                        </p:cTn>
                                        <p:tgtEl>
                                          <p:spTgt spid="3">
                                            <p:txEl>
                                              <p:pRg st="24" end="24"/>
                                            </p:txEl>
                                          </p:spTgt>
                                        </p:tgtEl>
                                        <p:attrNameLst>
                                          <p:attrName>style.visibility</p:attrName>
                                        </p:attrNameLst>
                                      </p:cBhvr>
                                      <p:to>
                                        <p:strVal val="visible"/>
                                      </p:to>
                                    </p:set>
                                  </p:childTnLst>
                                </p:cTn>
                              </p:par>
                              <p:par>
                                <p:cTn id="86" presetID="1" presetClass="entr" presetSubtype="0" fill="hold" nodeType="withEffect">
                                  <p:stCondLst>
                                    <p:cond delay="0"/>
                                  </p:stCondLst>
                                  <p:childTnLst>
                                    <p:set>
                                      <p:cBhvr>
                                        <p:cTn id="87" dur="1" fill="hold">
                                          <p:stCondLst>
                                            <p:cond delay="0"/>
                                          </p:stCondLst>
                                        </p:cTn>
                                        <p:tgtEl>
                                          <p:spTgt spid="3">
                                            <p:txEl>
                                              <p:pRg st="25" end="25"/>
                                            </p:txEl>
                                          </p:spTgt>
                                        </p:tgtEl>
                                        <p:attrNameLst>
                                          <p:attrName>style.visibility</p:attrName>
                                        </p:attrNameLst>
                                      </p:cBhvr>
                                      <p:to>
                                        <p:strVal val="visible"/>
                                      </p:to>
                                    </p:set>
                                  </p:childTnLst>
                                </p:cTn>
                              </p:par>
                              <p:par>
                                <p:cTn id="88" presetID="1" presetClass="entr" presetSubtype="0" fill="hold" nodeType="withEffect">
                                  <p:stCondLst>
                                    <p:cond delay="0"/>
                                  </p:stCondLst>
                                  <p:childTnLst>
                                    <p:set>
                                      <p:cBhvr>
                                        <p:cTn id="89" dur="1" fill="hold">
                                          <p:stCondLst>
                                            <p:cond delay="0"/>
                                          </p:stCondLst>
                                        </p:cTn>
                                        <p:tgtEl>
                                          <p:spTgt spid="3">
                                            <p:txEl>
                                              <p:pRg st="26" end="26"/>
                                            </p:txEl>
                                          </p:spTgt>
                                        </p:tgtEl>
                                        <p:attrNameLst>
                                          <p:attrName>style.visibility</p:attrName>
                                        </p:attrNameLst>
                                      </p:cBhvr>
                                      <p:to>
                                        <p:strVal val="visible"/>
                                      </p:to>
                                    </p:set>
                                  </p:childTnLst>
                                </p:cTn>
                              </p:par>
                              <p:par>
                                <p:cTn id="90" presetID="1" presetClass="entr" presetSubtype="0" fill="hold" nodeType="withEffect">
                                  <p:stCondLst>
                                    <p:cond delay="0"/>
                                  </p:stCondLst>
                                  <p:childTnLst>
                                    <p:set>
                                      <p:cBhvr>
                                        <p:cTn id="91" dur="1" fill="hold">
                                          <p:stCondLst>
                                            <p:cond delay="0"/>
                                          </p:stCondLst>
                                        </p:cTn>
                                        <p:tgtEl>
                                          <p:spTgt spid="3">
                                            <p:txEl>
                                              <p:pRg st="28" end="28"/>
                                            </p:txEl>
                                          </p:spTgt>
                                        </p:tgtEl>
                                        <p:attrNameLst>
                                          <p:attrName>style.visibility</p:attrName>
                                        </p:attrNameLst>
                                      </p:cBhvr>
                                      <p:to>
                                        <p:strVal val="visible"/>
                                      </p:to>
                                    </p:set>
                                  </p:childTnLst>
                                </p:cTn>
                              </p:par>
                              <p:par>
                                <p:cTn id="92" presetID="1" presetClass="entr" presetSubtype="0" fill="hold" nodeType="withEffect">
                                  <p:stCondLst>
                                    <p:cond delay="0"/>
                                  </p:stCondLst>
                                  <p:childTnLst>
                                    <p:set>
                                      <p:cBhvr>
                                        <p:cTn id="93" dur="1" fill="hold">
                                          <p:stCondLst>
                                            <p:cond delay="0"/>
                                          </p:stCondLst>
                                        </p:cTn>
                                        <p:tgtEl>
                                          <p:spTgt spid="3">
                                            <p:txEl>
                                              <p:pRg st="27" end="27"/>
                                            </p:txEl>
                                          </p:spTgt>
                                        </p:tgtEl>
                                        <p:attrNameLst>
                                          <p:attrName>style.visibility</p:attrName>
                                        </p:attrNameLst>
                                      </p:cBhvr>
                                      <p:to>
                                        <p:strVal val="visible"/>
                                      </p:to>
                                    </p:set>
                                  </p:childTnLst>
                                </p:cTn>
                              </p:par>
                              <p:par>
                                <p:cTn id="94" presetID="6" presetClass="entr" presetSubtype="16" fill="hold" grpId="0" nodeType="withEffect">
                                  <p:stCondLst>
                                    <p:cond delay="0"/>
                                  </p:stCondLst>
                                  <p:childTnLst>
                                    <p:set>
                                      <p:cBhvr>
                                        <p:cTn id="95" dur="1" fill="hold">
                                          <p:stCondLst>
                                            <p:cond delay="0"/>
                                          </p:stCondLst>
                                        </p:cTn>
                                        <p:tgtEl>
                                          <p:spTgt spid="12"/>
                                        </p:tgtEl>
                                        <p:attrNameLst>
                                          <p:attrName>style.visibility</p:attrName>
                                        </p:attrNameLst>
                                      </p:cBhvr>
                                      <p:to>
                                        <p:strVal val="visible"/>
                                      </p:to>
                                    </p:set>
                                    <p:animEffect transition="in" filter="circle(in)">
                                      <p:cBhvr>
                                        <p:cTn id="96" dur="2000"/>
                                        <p:tgtEl>
                                          <p:spTgt spid="12"/>
                                        </p:tgtEl>
                                      </p:cBhvr>
                                    </p:animEffec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8" grpId="0" animBg="1"/>
      <p:bldP spid="10" grpId="0" animBg="1"/>
      <p:bldP spid="11" grpId="0" animBg="1"/>
      <p:bldP spid="12" grpId="0" animBg="1"/>
      <p:bldP spid="13" grpId="0" animBg="1"/>
      <p:bldP spid="14" grpId="0" animBg="1"/>
      <p:bldP spid="15" grpId="0" animBg="1"/>
      <p:bldP spid="16" grpId="0" animBg="1"/>
      <p:bldP spid="16"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103" y="134887"/>
            <a:ext cx="7016194" cy="552290"/>
          </a:xfrm>
        </p:spPr>
        <p:txBody>
          <a:bodyPr>
            <a:normAutofit fontScale="90000"/>
          </a:bodyPr>
          <a:lstStyle/>
          <a:p>
            <a:r>
              <a:rPr lang="en-US" dirty="0"/>
              <a:t>In your Main Program</a:t>
            </a:r>
          </a:p>
        </p:txBody>
      </p:sp>
      <p:sp>
        <p:nvSpPr>
          <p:cNvPr id="12" name="TextBox 11">
            <a:extLst>
              <a:ext uri="{FF2B5EF4-FFF2-40B4-BE49-F238E27FC236}">
                <a16:creationId xmlns:a16="http://schemas.microsoft.com/office/drawing/2014/main" id="{C3E249C5-8B73-4468-A298-C775C23E0CFF}"/>
              </a:ext>
            </a:extLst>
          </p:cNvPr>
          <p:cNvSpPr txBox="1"/>
          <p:nvPr/>
        </p:nvSpPr>
        <p:spPr>
          <a:xfrm>
            <a:off x="574699" y="1125200"/>
            <a:ext cx="6623002" cy="2893100"/>
          </a:xfrm>
          <a:prstGeom prst="rect">
            <a:avLst/>
          </a:prstGeom>
          <a:solidFill>
            <a:schemeClr val="bg1">
              <a:lumMod val="85000"/>
            </a:schemeClr>
          </a:solidFill>
          <a:ln>
            <a:solidFill>
              <a:srgbClr val="FF0000"/>
            </a:solidFill>
          </a:ln>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#include “Led2.h”</a:t>
            </a:r>
          </a:p>
          <a:p>
            <a:r>
              <a:rPr lang="en-US" sz="1400" b="1" dirty="0">
                <a:solidFill>
                  <a:srgbClr val="FF0000"/>
                </a:solidFill>
                <a:latin typeface="Courier New" panose="02070309020205020404" pitchFamily="49" charset="0"/>
                <a:cs typeface="Courier New" panose="02070309020205020404" pitchFamily="49" charset="0"/>
              </a:rPr>
              <a:t>Led2</a:t>
            </a:r>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chemeClr val="accent1">
                    <a:lumMod val="75000"/>
                  </a:schemeClr>
                </a:solidFill>
                <a:latin typeface="Courier New" panose="02070309020205020404" pitchFamily="49" charset="0"/>
                <a:cs typeface="Courier New" panose="02070309020205020404" pitchFamily="49" charset="0"/>
              </a:rPr>
              <a:t> = </a:t>
            </a:r>
            <a:r>
              <a:rPr lang="en-US" sz="1400" b="1" dirty="0">
                <a:solidFill>
                  <a:srgbClr val="FF0000"/>
                </a:solidFill>
                <a:latin typeface="Courier New" panose="02070309020205020404" pitchFamily="49" charset="0"/>
                <a:cs typeface="Courier New" panose="02070309020205020404" pitchFamily="49" charset="0"/>
              </a:rPr>
              <a:t>Led2(13);</a:t>
            </a:r>
          </a:p>
          <a:p>
            <a:endParaRPr lang="en-US" sz="1400" b="1" dirty="0">
              <a:solidFill>
                <a:schemeClr val="accent1">
                  <a:lumMod val="75000"/>
                </a:schemeClr>
              </a:solidFill>
              <a:latin typeface="Courier New" panose="02070309020205020404" pitchFamily="49" charset="0"/>
              <a:cs typeface="Courier New" panose="02070309020205020404" pitchFamily="49" charset="0"/>
            </a:endParaRPr>
          </a:p>
          <a:p>
            <a:r>
              <a:rPr lang="en-US" sz="1400" b="1" dirty="0">
                <a:solidFill>
                  <a:schemeClr val="accent1">
                    <a:lumMod val="75000"/>
                  </a:schemeClr>
                </a:solidFill>
                <a:latin typeface="Courier New" panose="02070309020205020404" pitchFamily="49" charset="0"/>
                <a:cs typeface="Courier New" panose="02070309020205020404" pitchFamily="49" charset="0"/>
              </a:rPr>
              <a:t>void setup() {</a:t>
            </a:r>
          </a:p>
          <a:p>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chemeClr val="accent1">
                    <a:lumMod val="75000"/>
                  </a:schemeClr>
                </a:solidFill>
                <a:latin typeface="Courier New" panose="02070309020205020404" pitchFamily="49" charset="0"/>
                <a:cs typeface="Courier New" panose="02070309020205020404" pitchFamily="49" charset="0"/>
              </a:rPr>
              <a:t>.</a:t>
            </a:r>
            <a:r>
              <a:rPr lang="en-US" sz="1400" b="1" dirty="0">
                <a:solidFill>
                  <a:srgbClr val="C00000"/>
                </a:solidFill>
                <a:latin typeface="Courier New" panose="02070309020205020404" pitchFamily="49" charset="0"/>
                <a:cs typeface="Courier New" panose="02070309020205020404" pitchFamily="49" charset="0"/>
              </a:rPr>
              <a:t>onTime</a:t>
            </a:r>
            <a:r>
              <a:rPr lang="en-US" sz="1400" b="1" dirty="0">
                <a:solidFill>
                  <a:schemeClr val="accent1">
                    <a:lumMod val="75000"/>
                  </a:schemeClr>
                </a:solidFill>
                <a:latin typeface="Courier New" panose="02070309020205020404" pitchFamily="49" charset="0"/>
                <a:cs typeface="Courier New" panose="02070309020205020404" pitchFamily="49" charset="0"/>
              </a:rPr>
              <a:t>(50);        // Set LED onTime (50 ms)</a:t>
            </a:r>
          </a:p>
          <a:p>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chemeClr val="accent1">
                    <a:lumMod val="75000"/>
                  </a:schemeClr>
                </a:solidFill>
                <a:latin typeface="Courier New" panose="02070309020205020404" pitchFamily="49" charset="0"/>
                <a:cs typeface="Courier New" panose="02070309020205020404" pitchFamily="49" charset="0"/>
              </a:rPr>
              <a:t>.</a:t>
            </a:r>
            <a:r>
              <a:rPr lang="en-US" sz="1400" b="1" dirty="0">
                <a:solidFill>
                  <a:srgbClr val="C00000"/>
                </a:solidFill>
                <a:latin typeface="Courier New" panose="02070309020205020404" pitchFamily="49" charset="0"/>
                <a:cs typeface="Courier New" panose="02070309020205020404" pitchFamily="49" charset="0"/>
              </a:rPr>
              <a:t>offTime</a:t>
            </a:r>
            <a:r>
              <a:rPr lang="en-US" sz="1400" b="1" dirty="0">
                <a:solidFill>
                  <a:schemeClr val="accent1">
                    <a:lumMod val="75000"/>
                  </a:schemeClr>
                </a:solidFill>
                <a:latin typeface="Courier New" panose="02070309020205020404" pitchFamily="49" charset="0"/>
                <a:cs typeface="Courier New" panose="02070309020205020404" pitchFamily="49" charset="0"/>
              </a:rPr>
              <a:t>(300);      // Set LED offTime (300 ms)</a:t>
            </a:r>
          </a:p>
          <a:p>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chemeClr val="accent1">
                    <a:lumMod val="75000"/>
                  </a:schemeClr>
                </a:solidFill>
                <a:latin typeface="Courier New" panose="02070309020205020404" pitchFamily="49" charset="0"/>
                <a:cs typeface="Courier New" panose="02070309020205020404" pitchFamily="49" charset="0"/>
              </a:rPr>
              <a:t>.</a:t>
            </a:r>
            <a:r>
              <a:rPr lang="en-US" sz="1400" b="1" dirty="0">
                <a:solidFill>
                  <a:srgbClr val="C00000"/>
                </a:solidFill>
                <a:latin typeface="Courier New" panose="02070309020205020404" pitchFamily="49" charset="0"/>
                <a:cs typeface="Courier New" panose="02070309020205020404" pitchFamily="49" charset="0"/>
              </a:rPr>
              <a:t>blink</a:t>
            </a:r>
            <a:r>
              <a:rPr lang="en-US" sz="1400" b="1" dirty="0">
                <a:solidFill>
                  <a:schemeClr val="accent1">
                    <a:lumMod val="75000"/>
                  </a:schemeClr>
                </a:solidFill>
                <a:latin typeface="Courier New" panose="02070309020205020404" pitchFamily="49" charset="0"/>
                <a:cs typeface="Courier New" panose="02070309020205020404" pitchFamily="49" charset="0"/>
              </a:rPr>
              <a:t>();           // turn on blink mode</a:t>
            </a:r>
          </a:p>
          <a:p>
            <a:r>
              <a:rPr lang="en-US" sz="1400" b="1" dirty="0">
                <a:solidFill>
                  <a:schemeClr val="accent1">
                    <a:lumMod val="75000"/>
                  </a:schemeClr>
                </a:solidFill>
                <a:latin typeface="Courier New" panose="02070309020205020404" pitchFamily="49" charset="0"/>
                <a:cs typeface="Courier New" panose="02070309020205020404" pitchFamily="49" charset="0"/>
              </a:rPr>
              <a:t>}</a:t>
            </a:r>
          </a:p>
          <a:p>
            <a:endParaRPr lang="en-US" sz="1400" b="1" dirty="0">
              <a:solidFill>
                <a:schemeClr val="accent1">
                  <a:lumMod val="75000"/>
                </a:schemeClr>
              </a:solidFill>
              <a:latin typeface="Courier New" panose="02070309020205020404" pitchFamily="49" charset="0"/>
              <a:cs typeface="Courier New" panose="02070309020205020404" pitchFamily="49" charset="0"/>
            </a:endParaRPr>
          </a:p>
          <a:p>
            <a:r>
              <a:rPr lang="en-US" sz="1400" b="1" dirty="0">
                <a:solidFill>
                  <a:schemeClr val="accent1">
                    <a:lumMod val="75000"/>
                  </a:schemeClr>
                </a:solidFill>
                <a:latin typeface="Courier New" panose="02070309020205020404" pitchFamily="49" charset="0"/>
                <a:cs typeface="Courier New" panose="02070309020205020404" pitchFamily="49" charset="0"/>
              </a:rPr>
              <a:t>void loop()</a:t>
            </a:r>
          </a:p>
          <a:p>
            <a:r>
              <a:rPr lang="en-US" sz="1400" b="1" dirty="0">
                <a:solidFill>
                  <a:schemeClr val="accent1">
                    <a:lumMod val="75000"/>
                  </a:schemeClr>
                </a:solidFill>
                <a:latin typeface="Courier New" panose="02070309020205020404" pitchFamily="49" charset="0"/>
                <a:cs typeface="Courier New" panose="02070309020205020404" pitchFamily="49" charset="0"/>
              </a:rPr>
              <a:t>{</a:t>
            </a:r>
          </a:p>
          <a:p>
            <a:r>
              <a:rPr lang="en-US" sz="1400" b="1" dirty="0">
                <a:solidFill>
                  <a:schemeClr val="accent1">
                    <a:lumMod val="75000"/>
                  </a:schemeClr>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b="1" dirty="0">
                <a:solidFill>
                  <a:schemeClr val="accent1">
                    <a:lumMod val="75000"/>
                  </a:schemeClr>
                </a:solidFill>
                <a:latin typeface="Courier New" panose="02070309020205020404" pitchFamily="49" charset="0"/>
                <a:cs typeface="Courier New" panose="02070309020205020404" pitchFamily="49" charset="0"/>
              </a:rPr>
              <a:t>.</a:t>
            </a:r>
            <a:r>
              <a:rPr lang="en-US" sz="1400" b="1" dirty="0">
                <a:solidFill>
                  <a:srgbClr val="C00000"/>
                </a:solidFill>
                <a:latin typeface="Courier New" panose="02070309020205020404" pitchFamily="49" charset="0"/>
                <a:cs typeface="Courier New" panose="02070309020205020404" pitchFamily="49" charset="0"/>
              </a:rPr>
              <a:t>update</a:t>
            </a:r>
            <a:r>
              <a:rPr lang="en-US" sz="1400" b="1" dirty="0">
                <a:solidFill>
                  <a:schemeClr val="accent1">
                    <a:lumMod val="75000"/>
                  </a:schemeClr>
                </a:solidFill>
                <a:latin typeface="Courier New" panose="02070309020205020404" pitchFamily="49" charset="0"/>
                <a:cs typeface="Courier New" panose="02070309020205020404" pitchFamily="49" charset="0"/>
              </a:rPr>
              <a:t>();          // call update frequently</a:t>
            </a:r>
          </a:p>
          <a:p>
            <a:r>
              <a:rPr lang="en-US" sz="1400" b="1" dirty="0">
                <a:solidFill>
                  <a:schemeClr val="accent1">
                    <a:lumMod val="75000"/>
                  </a:schemeClr>
                </a:solidFill>
                <a:latin typeface="Courier New" panose="02070309020205020404" pitchFamily="49" charset="0"/>
                <a:cs typeface="Courier New" panose="02070309020205020404" pitchFamily="49" charset="0"/>
              </a:rPr>
              <a:t>}</a:t>
            </a:r>
          </a:p>
        </p:txBody>
      </p:sp>
      <p:sp>
        <p:nvSpPr>
          <p:cNvPr id="13" name="Speech Bubble: Rectangle 12">
            <a:extLst>
              <a:ext uri="{FF2B5EF4-FFF2-40B4-BE49-F238E27FC236}">
                <a16:creationId xmlns:a16="http://schemas.microsoft.com/office/drawing/2014/main" id="{C9F313A4-4FD2-4736-A250-11E67EB534D6}"/>
              </a:ext>
            </a:extLst>
          </p:cNvPr>
          <p:cNvSpPr/>
          <p:nvPr/>
        </p:nvSpPr>
        <p:spPr>
          <a:xfrm>
            <a:off x="3429000" y="590550"/>
            <a:ext cx="3581400" cy="428995"/>
          </a:xfrm>
          <a:prstGeom prst="wedgeRectCallout">
            <a:avLst>
              <a:gd name="adj1" fmla="val -57380"/>
              <a:gd name="adj2" fmla="val 153680"/>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Defining it </a:t>
            </a:r>
            <a:r>
              <a:rPr lang="en-US" sz="1200" b="1" dirty="0">
                <a:solidFill>
                  <a:schemeClr val="tx1"/>
                </a:solidFill>
              </a:rPr>
              <a:t>before</a:t>
            </a:r>
            <a:r>
              <a:rPr lang="en-US" sz="1200" dirty="0">
                <a:solidFill>
                  <a:schemeClr val="tx1"/>
                </a:solidFill>
              </a:rPr>
              <a:t> setup makes </a:t>
            </a:r>
            <a:r>
              <a:rPr lang="en-US" sz="1200" b="1" dirty="0">
                <a:solidFill>
                  <a:srgbClr val="00B050"/>
                </a:solidFill>
                <a:latin typeface="Courier New" panose="02070309020205020404" pitchFamily="49" charset="0"/>
                <a:cs typeface="Courier New" panose="02070309020205020404" pitchFamily="49" charset="0"/>
              </a:rPr>
              <a:t>myLed1</a:t>
            </a:r>
            <a:r>
              <a:rPr lang="en-US" sz="1200" dirty="0">
                <a:solidFill>
                  <a:schemeClr val="tx1"/>
                </a:solidFill>
              </a:rPr>
              <a:t> a global variable. It can be accessed in setup or in loop code.</a:t>
            </a:r>
          </a:p>
        </p:txBody>
      </p:sp>
      <p:sp>
        <p:nvSpPr>
          <p:cNvPr id="15" name="Speech Bubble: Rectangle 14">
            <a:extLst>
              <a:ext uri="{FF2B5EF4-FFF2-40B4-BE49-F238E27FC236}">
                <a16:creationId xmlns:a16="http://schemas.microsoft.com/office/drawing/2014/main" id="{24E81589-C7CC-424A-B525-1301429E1E0A}"/>
              </a:ext>
            </a:extLst>
          </p:cNvPr>
          <p:cNvSpPr/>
          <p:nvPr/>
        </p:nvSpPr>
        <p:spPr>
          <a:xfrm>
            <a:off x="3586123" y="1657351"/>
            <a:ext cx="3581400" cy="228600"/>
          </a:xfrm>
          <a:prstGeom prst="wedgeRectCallout">
            <a:avLst>
              <a:gd name="adj1" fmla="val -61424"/>
              <a:gd name="adj2" fmla="val 192791"/>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In setup configure any settings we want.</a:t>
            </a:r>
          </a:p>
        </p:txBody>
      </p:sp>
      <p:sp>
        <p:nvSpPr>
          <p:cNvPr id="17" name="Speech Bubble: Rectangle 16">
            <a:extLst>
              <a:ext uri="{FF2B5EF4-FFF2-40B4-BE49-F238E27FC236}">
                <a16:creationId xmlns:a16="http://schemas.microsoft.com/office/drawing/2014/main" id="{5575540F-53A5-41D7-AD36-D2B9D64649A6}"/>
              </a:ext>
            </a:extLst>
          </p:cNvPr>
          <p:cNvSpPr/>
          <p:nvPr/>
        </p:nvSpPr>
        <p:spPr>
          <a:xfrm>
            <a:off x="3200400" y="2800350"/>
            <a:ext cx="3581400" cy="457200"/>
          </a:xfrm>
          <a:prstGeom prst="wedgeRectCallout">
            <a:avLst>
              <a:gd name="adj1" fmla="val -63446"/>
              <a:gd name="adj2" fmla="val 133385"/>
            </a:avLst>
          </a:prstGeom>
          <a:solidFill>
            <a:schemeClr val="accent6">
              <a:lumMod val="20000"/>
              <a:lumOff val="80000"/>
            </a:schemeClr>
          </a:solidFill>
          <a:ln w="158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Loop code could not be simpler. The work is done inside the class checking millis() and doing the work. </a:t>
            </a:r>
          </a:p>
        </p:txBody>
      </p:sp>
    </p:spTree>
    <p:extLst>
      <p:ext uri="{BB962C8B-B14F-4D97-AF65-F5344CB8AC3E}">
        <p14:creationId xmlns:p14="http://schemas.microsoft.com/office/powerpoint/2010/main" val="2353939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0999" y="170129"/>
            <a:ext cx="7016194" cy="763525"/>
          </a:xfrm>
        </p:spPr>
        <p:txBody>
          <a:bodyPr>
            <a:normAutofit/>
          </a:bodyPr>
          <a:lstStyle/>
          <a:p>
            <a:r>
              <a:rPr lang="en-US" dirty="0"/>
              <a:t>Summary: How it all works together</a:t>
            </a:r>
          </a:p>
        </p:txBody>
      </p:sp>
      <p:sp>
        <p:nvSpPr>
          <p:cNvPr id="11" name="Speech Bubble: Oval 10">
            <a:extLst>
              <a:ext uri="{FF2B5EF4-FFF2-40B4-BE49-F238E27FC236}">
                <a16:creationId xmlns:a16="http://schemas.microsoft.com/office/drawing/2014/main" id="{8F81FFE4-7032-4B18-A56A-54901DA2AF5C}"/>
              </a:ext>
            </a:extLst>
          </p:cNvPr>
          <p:cNvSpPr/>
          <p:nvPr/>
        </p:nvSpPr>
        <p:spPr>
          <a:xfrm>
            <a:off x="380999" y="1075641"/>
            <a:ext cx="3474719" cy="831112"/>
          </a:xfrm>
          <a:prstGeom prst="wedgeEllipseCallout">
            <a:avLst>
              <a:gd name="adj1" fmla="val 71218"/>
              <a:gd name="adj2" fmla="val 34621"/>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 Use The class definition and create an object like so:</a:t>
            </a:r>
          </a:p>
          <a:p>
            <a:pPr algn="ctr"/>
            <a:r>
              <a:rPr lang="en-US" sz="1200" b="1" dirty="0">
                <a:solidFill>
                  <a:schemeClr val="accent1">
                    <a:lumMod val="75000"/>
                  </a:schemeClr>
                </a:solidFill>
                <a:latin typeface="Courier New" panose="02070309020205020404" pitchFamily="49" charset="0"/>
                <a:cs typeface="Courier New" panose="02070309020205020404" pitchFamily="49" charset="0"/>
              </a:rPr>
              <a:t>LED2</a:t>
            </a:r>
            <a:r>
              <a:rPr lang="en-US" sz="1200" dirty="0">
                <a:solidFill>
                  <a:schemeClr val="bg1"/>
                </a:solidFill>
              </a:rPr>
              <a:t> </a:t>
            </a:r>
            <a:r>
              <a:rPr lang="en-US" sz="1200" b="1" dirty="0">
                <a:solidFill>
                  <a:srgbClr val="00B050"/>
                </a:solidFill>
                <a:latin typeface="Courier New" panose="02070309020205020404" pitchFamily="49" charset="0"/>
                <a:cs typeface="Courier New" panose="02070309020205020404" pitchFamily="49" charset="0"/>
              </a:rPr>
              <a:t>myLed1</a:t>
            </a:r>
            <a:r>
              <a:rPr lang="en-US" sz="1200" dirty="0">
                <a:solidFill>
                  <a:schemeClr val="bg1"/>
                </a:solidFill>
              </a:rPr>
              <a:t> = </a:t>
            </a:r>
            <a:r>
              <a:rPr lang="en-US" sz="1200" b="1" dirty="0">
                <a:solidFill>
                  <a:schemeClr val="accent1">
                    <a:lumMod val="75000"/>
                  </a:schemeClr>
                </a:solidFill>
                <a:latin typeface="Courier New" panose="02070309020205020404" pitchFamily="49" charset="0"/>
                <a:cs typeface="Courier New" panose="02070309020205020404" pitchFamily="49" charset="0"/>
              </a:rPr>
              <a:t>LED2(13);</a:t>
            </a:r>
          </a:p>
        </p:txBody>
      </p:sp>
      <p:pic>
        <p:nvPicPr>
          <p:cNvPr id="12" name="Picture 11">
            <a:extLst>
              <a:ext uri="{FF2B5EF4-FFF2-40B4-BE49-F238E27FC236}">
                <a16:creationId xmlns:a16="http://schemas.microsoft.com/office/drawing/2014/main" id="{BA0DDA37-9D7B-4A4F-8912-AA6734EACB4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18" name="Speech Bubble: Oval 17">
            <a:extLst>
              <a:ext uri="{FF2B5EF4-FFF2-40B4-BE49-F238E27FC236}">
                <a16:creationId xmlns:a16="http://schemas.microsoft.com/office/drawing/2014/main" id="{69B9587F-B841-41A6-B021-413794DE2923}"/>
              </a:ext>
            </a:extLst>
          </p:cNvPr>
          <p:cNvSpPr/>
          <p:nvPr/>
        </p:nvSpPr>
        <p:spPr>
          <a:xfrm>
            <a:off x="0" y="2262209"/>
            <a:ext cx="4038600" cy="831112"/>
          </a:xfrm>
          <a:prstGeom prst="wedgeEllipseCallout">
            <a:avLst>
              <a:gd name="adj1" fmla="val 62880"/>
              <a:gd name="adj2" fmla="val -15908"/>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2) constructor runs and sets private (internal to class)  variables:</a:t>
            </a:r>
          </a:p>
          <a:p>
            <a:pPr algn="ctr"/>
            <a:r>
              <a:rPr lang="en-US" sz="1200" dirty="0">
                <a:solidFill>
                  <a:schemeClr val="tx1"/>
                </a:solidFill>
              </a:rPr>
              <a:t> </a:t>
            </a:r>
            <a:r>
              <a:rPr lang="en-US" sz="1200" dirty="0">
                <a:solidFill>
                  <a:schemeClr val="accent2"/>
                </a:solidFill>
              </a:rPr>
              <a:t>_pin </a:t>
            </a:r>
            <a:r>
              <a:rPr lang="en-US" sz="1200" dirty="0">
                <a:solidFill>
                  <a:schemeClr val="tx1"/>
                </a:solidFill>
              </a:rPr>
              <a:t>= 13, </a:t>
            </a:r>
            <a:r>
              <a:rPr lang="en-US" sz="1200" dirty="0">
                <a:solidFill>
                  <a:schemeClr val="accent2"/>
                </a:solidFill>
              </a:rPr>
              <a:t>_state</a:t>
            </a:r>
            <a:r>
              <a:rPr lang="en-US" sz="1200" dirty="0">
                <a:solidFill>
                  <a:schemeClr val="tx1"/>
                </a:solidFill>
              </a:rPr>
              <a:t>=OFF</a:t>
            </a:r>
          </a:p>
          <a:p>
            <a:pPr algn="ctr"/>
            <a:r>
              <a:rPr lang="en-US" sz="1200" dirty="0">
                <a:solidFill>
                  <a:schemeClr val="tx1"/>
                </a:solidFill>
              </a:rPr>
              <a:t> and the mode of </a:t>
            </a:r>
            <a:r>
              <a:rPr lang="en-US" sz="1200" dirty="0">
                <a:solidFill>
                  <a:srgbClr val="C00000"/>
                </a:solidFill>
              </a:rPr>
              <a:t>_pin </a:t>
            </a:r>
            <a:r>
              <a:rPr lang="en-US" sz="1200" dirty="0">
                <a:solidFill>
                  <a:schemeClr val="tx1"/>
                </a:solidFill>
              </a:rPr>
              <a:t>is set to </a:t>
            </a:r>
            <a:r>
              <a:rPr lang="en-US" sz="1200" dirty="0">
                <a:solidFill>
                  <a:srgbClr val="C00000"/>
                </a:solidFill>
              </a:rPr>
              <a:t>OUTPUT</a:t>
            </a:r>
            <a:endParaRPr lang="en-US" sz="1200" b="1" dirty="0">
              <a:solidFill>
                <a:srgbClr val="C00000"/>
              </a:solidFill>
              <a:latin typeface="Courier New" panose="02070309020205020404" pitchFamily="49" charset="0"/>
              <a:cs typeface="Courier New" panose="02070309020205020404" pitchFamily="49" charset="0"/>
            </a:endParaRPr>
          </a:p>
        </p:txBody>
      </p:sp>
      <p:grpSp>
        <p:nvGrpSpPr>
          <p:cNvPr id="6" name="Group 5">
            <a:extLst>
              <a:ext uri="{FF2B5EF4-FFF2-40B4-BE49-F238E27FC236}">
                <a16:creationId xmlns:a16="http://schemas.microsoft.com/office/drawing/2014/main" id="{A0BC1BE2-5CBC-4FBA-9D47-2553A7512A98}"/>
              </a:ext>
            </a:extLst>
          </p:cNvPr>
          <p:cNvGrpSpPr/>
          <p:nvPr/>
        </p:nvGrpSpPr>
        <p:grpSpPr>
          <a:xfrm>
            <a:off x="3581398" y="1497076"/>
            <a:ext cx="3882990" cy="1074674"/>
            <a:chOff x="3581398" y="1497076"/>
            <a:chExt cx="3882990" cy="1074674"/>
          </a:xfrm>
        </p:grpSpPr>
        <p:sp>
          <p:nvSpPr>
            <p:cNvPr id="2" name="Flowchart: Card 1">
              <a:extLst>
                <a:ext uri="{FF2B5EF4-FFF2-40B4-BE49-F238E27FC236}">
                  <a16:creationId xmlns:a16="http://schemas.microsoft.com/office/drawing/2014/main" id="{D28882D0-34A9-4243-A02D-162E9AC1F25A}"/>
                </a:ext>
              </a:extLst>
            </p:cNvPr>
            <p:cNvSpPr/>
            <p:nvPr/>
          </p:nvSpPr>
          <p:spPr>
            <a:xfrm>
              <a:off x="4572000" y="1497076"/>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a:t>
              </a:r>
            </a:p>
            <a:p>
              <a:pPr algn="ctr"/>
              <a:r>
                <a:rPr lang="en-US" dirty="0"/>
                <a:t>Class Definition</a:t>
              </a:r>
            </a:p>
          </p:txBody>
        </p:sp>
        <p:sp>
          <p:nvSpPr>
            <p:cNvPr id="25" name="Flowchart: Off-page Connector 24">
              <a:extLst>
                <a:ext uri="{FF2B5EF4-FFF2-40B4-BE49-F238E27FC236}">
                  <a16:creationId xmlns:a16="http://schemas.microsoft.com/office/drawing/2014/main" id="{88B81992-77FD-4DBF-9F84-028DA8A66AE2}"/>
                </a:ext>
              </a:extLst>
            </p:cNvPr>
            <p:cNvSpPr/>
            <p:nvPr/>
          </p:nvSpPr>
          <p:spPr>
            <a:xfrm rot="16200000">
              <a:off x="6883243" y="1325608"/>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output</a:t>
              </a:r>
            </a:p>
          </p:txBody>
        </p:sp>
        <p:sp>
          <p:nvSpPr>
            <p:cNvPr id="26" name="Flowchart: Off-page Connector 25">
              <a:extLst>
                <a:ext uri="{FF2B5EF4-FFF2-40B4-BE49-F238E27FC236}">
                  <a16:creationId xmlns:a16="http://schemas.microsoft.com/office/drawing/2014/main" id="{2092BDF5-5E9D-4993-8150-A5EF8B5B1191}"/>
                </a:ext>
              </a:extLst>
            </p:cNvPr>
            <p:cNvSpPr/>
            <p:nvPr/>
          </p:nvSpPr>
          <p:spPr>
            <a:xfrm rot="16200000">
              <a:off x="3990856" y="1448955"/>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27" name="Flowchart: Off-page Connector 26">
              <a:extLst>
                <a:ext uri="{FF2B5EF4-FFF2-40B4-BE49-F238E27FC236}">
                  <a16:creationId xmlns:a16="http://schemas.microsoft.com/office/drawing/2014/main" id="{060AF254-157D-40E1-8628-C8DE34EFF1F7}"/>
                </a:ext>
              </a:extLst>
            </p:cNvPr>
            <p:cNvSpPr/>
            <p:nvPr/>
          </p:nvSpPr>
          <p:spPr>
            <a:xfrm rot="16200000">
              <a:off x="3999860" y="168216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sp>
          <p:nvSpPr>
            <p:cNvPr id="21" name="Flowchart: Off-page Connector 20">
              <a:extLst>
                <a:ext uri="{FF2B5EF4-FFF2-40B4-BE49-F238E27FC236}">
                  <a16:creationId xmlns:a16="http://schemas.microsoft.com/office/drawing/2014/main" id="{4296738A-9DEC-41F7-B44B-F6C6EFF6BB2E}"/>
                </a:ext>
              </a:extLst>
            </p:cNvPr>
            <p:cNvSpPr/>
            <p:nvPr/>
          </p:nvSpPr>
          <p:spPr>
            <a:xfrm rot="16200000">
              <a:off x="3990854" y="1914270"/>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update</a:t>
              </a:r>
            </a:p>
          </p:txBody>
        </p:sp>
      </p:grpSp>
      <p:grpSp>
        <p:nvGrpSpPr>
          <p:cNvPr id="8" name="Group 7">
            <a:extLst>
              <a:ext uri="{FF2B5EF4-FFF2-40B4-BE49-F238E27FC236}">
                <a16:creationId xmlns:a16="http://schemas.microsoft.com/office/drawing/2014/main" id="{4862A25E-5FED-462F-9EEC-A787945FB324}"/>
              </a:ext>
            </a:extLst>
          </p:cNvPr>
          <p:cNvGrpSpPr/>
          <p:nvPr/>
        </p:nvGrpSpPr>
        <p:grpSpPr>
          <a:xfrm>
            <a:off x="3581398" y="1504274"/>
            <a:ext cx="3882990" cy="1074674"/>
            <a:chOff x="3590404" y="2808398"/>
            <a:chExt cx="3882990" cy="1074674"/>
          </a:xfrm>
        </p:grpSpPr>
        <p:sp>
          <p:nvSpPr>
            <p:cNvPr id="14" name="Flowchart: Card 13">
              <a:extLst>
                <a:ext uri="{FF2B5EF4-FFF2-40B4-BE49-F238E27FC236}">
                  <a16:creationId xmlns:a16="http://schemas.microsoft.com/office/drawing/2014/main" id="{B1AAB3EF-5605-4ACC-BC44-7412C53FFBD6}"/>
                </a:ext>
              </a:extLst>
            </p:cNvPr>
            <p:cNvSpPr/>
            <p:nvPr/>
          </p:nvSpPr>
          <p:spPr>
            <a:xfrm>
              <a:off x="4577792" y="2808398"/>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rgbClr val="FFFF00"/>
                  </a:solidFill>
                  <a:latin typeface="Courier New" panose="02070309020205020404" pitchFamily="49" charset="0"/>
                  <a:cs typeface="Courier New" panose="02070309020205020404" pitchFamily="49" charset="0"/>
                </a:rPr>
                <a:t>Object</a:t>
              </a:r>
            </a:p>
            <a:p>
              <a:pPr algn="ctr"/>
              <a:r>
                <a:rPr lang="en-US" sz="1800" b="1" dirty="0">
                  <a:solidFill>
                    <a:srgbClr val="00B050"/>
                  </a:solidFill>
                  <a:latin typeface="Courier New" panose="02070309020205020404" pitchFamily="49" charset="0"/>
                  <a:cs typeface="Courier New" panose="02070309020205020404" pitchFamily="49" charset="0"/>
                </a:rPr>
                <a:t>myLed1</a:t>
              </a:r>
              <a:endParaRPr lang="en-US" dirty="0"/>
            </a:p>
            <a:p>
              <a:pPr algn="ctr"/>
              <a:r>
                <a:rPr lang="en-US" sz="1000" dirty="0">
                  <a:solidFill>
                    <a:srgbClr val="FFFF00"/>
                  </a:solidFill>
                  <a:latin typeface="Courier New" panose="02070309020205020404" pitchFamily="49" charset="0"/>
                  <a:cs typeface="Courier New" panose="02070309020205020404" pitchFamily="49" charset="0"/>
                </a:rPr>
                <a:t>_pin = 13</a:t>
              </a:r>
            </a:p>
            <a:p>
              <a:pPr algn="ctr"/>
              <a:r>
                <a:rPr lang="en-US" sz="1000" dirty="0">
                  <a:solidFill>
                    <a:srgbClr val="FFFF00"/>
                  </a:solidFill>
                  <a:latin typeface="Courier New" panose="02070309020205020404" pitchFamily="49" charset="0"/>
                  <a:cs typeface="Courier New" panose="02070309020205020404" pitchFamily="49" charset="0"/>
                </a:rPr>
                <a:t>_state = OFF</a:t>
              </a:r>
            </a:p>
            <a:p>
              <a:pPr algn="ctr"/>
              <a:r>
                <a:rPr lang="en-US" sz="1000" b="0" i="0" dirty="0">
                  <a:solidFill>
                    <a:srgbClr val="FFFF00"/>
                  </a:solidFill>
                  <a:effectLst/>
                  <a:latin typeface="Courier New" panose="02070309020205020404" pitchFamily="49" charset="0"/>
                  <a:cs typeface="Courier New" panose="02070309020205020404" pitchFamily="49" charset="0"/>
                </a:rPr>
                <a:t>pinMode(_pin, OUTPUT);</a:t>
              </a:r>
              <a:endParaRPr lang="en-US" sz="1000" dirty="0">
                <a:solidFill>
                  <a:srgbClr val="FFFF00"/>
                </a:solidFill>
                <a:latin typeface="Courier New" panose="02070309020205020404" pitchFamily="49" charset="0"/>
                <a:cs typeface="Courier New" panose="02070309020205020404" pitchFamily="49" charset="0"/>
              </a:endParaRPr>
            </a:p>
          </p:txBody>
        </p:sp>
        <p:sp>
          <p:nvSpPr>
            <p:cNvPr id="15" name="Flowchart: Off-page Connector 14">
              <a:extLst>
                <a:ext uri="{FF2B5EF4-FFF2-40B4-BE49-F238E27FC236}">
                  <a16:creationId xmlns:a16="http://schemas.microsoft.com/office/drawing/2014/main" id="{520FA034-D7BB-40D4-8352-C95296D5BAA9}"/>
                </a:ext>
              </a:extLst>
            </p:cNvPr>
            <p:cNvSpPr/>
            <p:nvPr/>
          </p:nvSpPr>
          <p:spPr>
            <a:xfrm rot="16200000">
              <a:off x="6892249" y="2618421"/>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13</a:t>
              </a:r>
            </a:p>
          </p:txBody>
        </p:sp>
        <p:sp>
          <p:nvSpPr>
            <p:cNvPr id="16" name="Flowchart: Off-page Connector 15">
              <a:extLst>
                <a:ext uri="{FF2B5EF4-FFF2-40B4-BE49-F238E27FC236}">
                  <a16:creationId xmlns:a16="http://schemas.microsoft.com/office/drawing/2014/main" id="{010A05CC-79E5-411F-9D94-DFDF57DDE2C4}"/>
                </a:ext>
              </a:extLst>
            </p:cNvPr>
            <p:cNvSpPr/>
            <p:nvPr/>
          </p:nvSpPr>
          <p:spPr>
            <a:xfrm rot="16200000">
              <a:off x="3999862" y="2741768"/>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17" name="Flowchart: Off-page Connector 16">
              <a:extLst>
                <a:ext uri="{FF2B5EF4-FFF2-40B4-BE49-F238E27FC236}">
                  <a16:creationId xmlns:a16="http://schemas.microsoft.com/office/drawing/2014/main" id="{7E902A9D-B4F0-4F13-B94D-BB3B66B7E93E}"/>
                </a:ext>
              </a:extLst>
            </p:cNvPr>
            <p:cNvSpPr/>
            <p:nvPr/>
          </p:nvSpPr>
          <p:spPr>
            <a:xfrm rot="16200000">
              <a:off x="3999861" y="298173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sp>
          <p:nvSpPr>
            <p:cNvPr id="22" name="Flowchart: Off-page Connector 21">
              <a:extLst>
                <a:ext uri="{FF2B5EF4-FFF2-40B4-BE49-F238E27FC236}">
                  <a16:creationId xmlns:a16="http://schemas.microsoft.com/office/drawing/2014/main" id="{88CEE0B3-41C5-4BF8-8D73-F50A785F0551}"/>
                </a:ext>
              </a:extLst>
            </p:cNvPr>
            <p:cNvSpPr/>
            <p:nvPr/>
          </p:nvSpPr>
          <p:spPr>
            <a:xfrm rot="16200000">
              <a:off x="3999860" y="321668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update</a:t>
              </a:r>
            </a:p>
          </p:txBody>
        </p:sp>
      </p:grpSp>
      <p:sp>
        <p:nvSpPr>
          <p:cNvPr id="29" name="Speech Bubble: Oval 28">
            <a:extLst>
              <a:ext uri="{FF2B5EF4-FFF2-40B4-BE49-F238E27FC236}">
                <a16:creationId xmlns:a16="http://schemas.microsoft.com/office/drawing/2014/main" id="{196BB82D-A62F-4B58-95BD-BEA289CD90B3}"/>
              </a:ext>
            </a:extLst>
          </p:cNvPr>
          <p:cNvSpPr/>
          <p:nvPr/>
        </p:nvSpPr>
        <p:spPr>
          <a:xfrm>
            <a:off x="1794933" y="3752224"/>
            <a:ext cx="5943600" cy="831112"/>
          </a:xfrm>
          <a:prstGeom prst="wedgeEllipseCallout">
            <a:avLst>
              <a:gd name="adj1" fmla="val -5780"/>
              <a:gd name="adj2" fmla="val -204166"/>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5) When next our loop code calls </a:t>
            </a:r>
            <a:r>
              <a:rPr lang="en-US" sz="1200" b="1" dirty="0">
                <a:solidFill>
                  <a:srgbClr val="00B050"/>
                </a:solidFill>
                <a:latin typeface="Courier New" panose="02070309020205020404" pitchFamily="49" charset="0"/>
                <a:cs typeface="Courier New" panose="02070309020205020404" pitchFamily="49" charset="0"/>
              </a:rPr>
              <a:t>myLed1.update() </a:t>
            </a:r>
            <a:r>
              <a:rPr lang="en-US" sz="1200" dirty="0">
                <a:solidFill>
                  <a:schemeClr val="tx1"/>
                </a:solidFill>
              </a:rPr>
              <a:t>it will check the local variables </a:t>
            </a:r>
            <a:r>
              <a:rPr lang="en-US" sz="1200" dirty="0">
                <a:solidFill>
                  <a:schemeClr val="accent2"/>
                </a:solidFill>
              </a:rPr>
              <a:t>_state </a:t>
            </a:r>
            <a:r>
              <a:rPr lang="en-US" sz="1200" dirty="0">
                <a:solidFill>
                  <a:schemeClr val="tx1"/>
                </a:solidFill>
              </a:rPr>
              <a:t>and writes it to the output pin.</a:t>
            </a:r>
          </a:p>
          <a:p>
            <a:pPr algn="ctr"/>
            <a:r>
              <a:rPr lang="en-US" sz="1200" dirty="0">
                <a:solidFill>
                  <a:schemeClr val="tx1"/>
                </a:solidFill>
              </a:rPr>
              <a:t>It is only at this point our LED will turn ON.</a:t>
            </a:r>
          </a:p>
        </p:txBody>
      </p:sp>
      <p:grpSp>
        <p:nvGrpSpPr>
          <p:cNvPr id="36" name="Group 35">
            <a:extLst>
              <a:ext uri="{FF2B5EF4-FFF2-40B4-BE49-F238E27FC236}">
                <a16:creationId xmlns:a16="http://schemas.microsoft.com/office/drawing/2014/main" id="{23B6AE25-824F-42A3-83A8-53AAA971BFD4}"/>
              </a:ext>
            </a:extLst>
          </p:cNvPr>
          <p:cNvGrpSpPr/>
          <p:nvPr/>
        </p:nvGrpSpPr>
        <p:grpSpPr>
          <a:xfrm>
            <a:off x="3590404" y="1497076"/>
            <a:ext cx="3882990" cy="1074674"/>
            <a:chOff x="3590404" y="2785576"/>
            <a:chExt cx="3882990" cy="1074674"/>
          </a:xfrm>
        </p:grpSpPr>
        <p:sp>
          <p:nvSpPr>
            <p:cNvPr id="37" name="Flowchart: Card 36">
              <a:extLst>
                <a:ext uri="{FF2B5EF4-FFF2-40B4-BE49-F238E27FC236}">
                  <a16:creationId xmlns:a16="http://schemas.microsoft.com/office/drawing/2014/main" id="{611CFD28-9CE6-4092-81C4-68C51FD48D18}"/>
                </a:ext>
              </a:extLst>
            </p:cNvPr>
            <p:cNvSpPr/>
            <p:nvPr/>
          </p:nvSpPr>
          <p:spPr>
            <a:xfrm>
              <a:off x="4577792" y="2785576"/>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rgbClr val="FFFF00"/>
                  </a:solidFill>
                  <a:latin typeface="Courier New" panose="02070309020205020404" pitchFamily="49" charset="0"/>
                  <a:cs typeface="Courier New" panose="02070309020205020404" pitchFamily="49" charset="0"/>
                </a:rPr>
                <a:t>Object</a:t>
              </a:r>
            </a:p>
            <a:p>
              <a:pPr algn="ctr"/>
              <a:r>
                <a:rPr lang="en-US" sz="1400" b="1" dirty="0">
                  <a:solidFill>
                    <a:srgbClr val="00B050"/>
                  </a:solidFill>
                  <a:latin typeface="Courier New" panose="02070309020205020404" pitchFamily="49" charset="0"/>
                  <a:cs typeface="Courier New" panose="02070309020205020404" pitchFamily="49" charset="0"/>
                </a:rPr>
                <a:t>myLed1</a:t>
              </a:r>
              <a:endParaRPr lang="en-US" sz="1000" dirty="0"/>
            </a:p>
            <a:p>
              <a:pPr algn="ctr"/>
              <a:r>
                <a:rPr lang="en-US" sz="1000" dirty="0">
                  <a:solidFill>
                    <a:srgbClr val="FFFF00"/>
                  </a:solidFill>
                  <a:latin typeface="Courier New" panose="02070309020205020404" pitchFamily="49" charset="0"/>
                  <a:cs typeface="Courier New" panose="02070309020205020404" pitchFamily="49" charset="0"/>
                </a:rPr>
                <a:t>_pin = 13</a:t>
              </a:r>
            </a:p>
            <a:p>
              <a:pPr algn="ctr"/>
              <a:r>
                <a:rPr lang="en-US" sz="1000" dirty="0">
                  <a:solidFill>
                    <a:srgbClr val="FFFF00"/>
                  </a:solidFill>
                  <a:latin typeface="Courier New" panose="02070309020205020404" pitchFamily="49" charset="0"/>
                  <a:cs typeface="Courier New" panose="02070309020205020404" pitchFamily="49" charset="0"/>
                </a:rPr>
                <a:t>_state = </a:t>
              </a:r>
              <a:r>
                <a:rPr lang="en-US" sz="1000" dirty="0">
                  <a:solidFill>
                    <a:srgbClr val="FF0000"/>
                  </a:solidFill>
                  <a:latin typeface="Courier New" panose="02070309020205020404" pitchFamily="49" charset="0"/>
                  <a:cs typeface="Courier New" panose="02070309020205020404" pitchFamily="49" charset="0"/>
                </a:rPr>
                <a:t>ON</a:t>
              </a:r>
            </a:p>
          </p:txBody>
        </p:sp>
        <p:sp>
          <p:nvSpPr>
            <p:cNvPr id="38" name="Flowchart: Off-page Connector 37">
              <a:extLst>
                <a:ext uri="{FF2B5EF4-FFF2-40B4-BE49-F238E27FC236}">
                  <a16:creationId xmlns:a16="http://schemas.microsoft.com/office/drawing/2014/main" id="{8B029866-F41C-4E38-8C38-5CDF16E5BFE3}"/>
                </a:ext>
              </a:extLst>
            </p:cNvPr>
            <p:cNvSpPr/>
            <p:nvPr/>
          </p:nvSpPr>
          <p:spPr>
            <a:xfrm rot="16200000">
              <a:off x="6892249" y="2618421"/>
              <a:ext cx="171689"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13</a:t>
              </a:r>
            </a:p>
          </p:txBody>
        </p:sp>
        <p:sp>
          <p:nvSpPr>
            <p:cNvPr id="39" name="Flowchart: Off-page Connector 38">
              <a:extLst>
                <a:ext uri="{FF2B5EF4-FFF2-40B4-BE49-F238E27FC236}">
                  <a16:creationId xmlns:a16="http://schemas.microsoft.com/office/drawing/2014/main" id="{7CA2CC62-3497-42AC-8F8A-0C94ABC836C4}"/>
                </a:ext>
              </a:extLst>
            </p:cNvPr>
            <p:cNvSpPr/>
            <p:nvPr/>
          </p:nvSpPr>
          <p:spPr>
            <a:xfrm rot="16200000">
              <a:off x="3999862" y="2741768"/>
              <a:ext cx="171688"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on</a:t>
              </a:r>
            </a:p>
          </p:txBody>
        </p:sp>
        <p:sp>
          <p:nvSpPr>
            <p:cNvPr id="40" name="Flowchart: Off-page Connector 39">
              <a:extLst>
                <a:ext uri="{FF2B5EF4-FFF2-40B4-BE49-F238E27FC236}">
                  <a16:creationId xmlns:a16="http://schemas.microsoft.com/office/drawing/2014/main" id="{77CB987D-1ACB-4665-9C72-708D6A7B8180}"/>
                </a:ext>
              </a:extLst>
            </p:cNvPr>
            <p:cNvSpPr/>
            <p:nvPr/>
          </p:nvSpPr>
          <p:spPr>
            <a:xfrm rot="16200000">
              <a:off x="3999861" y="298173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off</a:t>
              </a:r>
            </a:p>
          </p:txBody>
        </p:sp>
        <p:sp>
          <p:nvSpPr>
            <p:cNvPr id="41" name="Flowchart: Off-page Connector 40">
              <a:extLst>
                <a:ext uri="{FF2B5EF4-FFF2-40B4-BE49-F238E27FC236}">
                  <a16:creationId xmlns:a16="http://schemas.microsoft.com/office/drawing/2014/main" id="{0A389270-A98B-4DD8-B1A2-4031524A15D1}"/>
                </a:ext>
              </a:extLst>
            </p:cNvPr>
            <p:cNvSpPr/>
            <p:nvPr/>
          </p:nvSpPr>
          <p:spPr>
            <a:xfrm rot="16200000">
              <a:off x="3999860" y="3216681"/>
              <a:ext cx="171690" cy="990601"/>
            </a:xfrm>
            <a:prstGeom prst="flowChartOffpageConnector">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200" dirty="0">
                  <a:solidFill>
                    <a:srgbClr val="FFFF00"/>
                  </a:solidFill>
                </a:rPr>
                <a:t>update</a:t>
              </a:r>
            </a:p>
          </p:txBody>
        </p:sp>
      </p:grpSp>
      <p:sp>
        <p:nvSpPr>
          <p:cNvPr id="28" name="Speech Bubble: Oval 27">
            <a:extLst>
              <a:ext uri="{FF2B5EF4-FFF2-40B4-BE49-F238E27FC236}">
                <a16:creationId xmlns:a16="http://schemas.microsoft.com/office/drawing/2014/main" id="{CBA65244-4E76-48F9-8F1E-C0BD77F0F556}"/>
              </a:ext>
            </a:extLst>
          </p:cNvPr>
          <p:cNvSpPr/>
          <p:nvPr/>
        </p:nvSpPr>
        <p:spPr>
          <a:xfrm>
            <a:off x="1447800" y="4142572"/>
            <a:ext cx="6096000" cy="831112"/>
          </a:xfrm>
          <a:prstGeom prst="wedgeEllipseCallout">
            <a:avLst>
              <a:gd name="adj1" fmla="val -5324"/>
              <a:gd name="adj2" fmla="val -304408"/>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4) Now lets say we called the on method </a:t>
            </a:r>
            <a:r>
              <a:rPr lang="en-US" sz="1200" b="1" dirty="0">
                <a:solidFill>
                  <a:srgbClr val="00B050"/>
                </a:solidFill>
                <a:latin typeface="Courier New" panose="02070309020205020404" pitchFamily="49" charset="0"/>
                <a:cs typeface="Courier New" panose="02070309020205020404" pitchFamily="49" charset="0"/>
              </a:rPr>
              <a:t>myLed1.on() </a:t>
            </a:r>
            <a:r>
              <a:rPr lang="en-US" sz="1200" dirty="0">
                <a:solidFill>
                  <a:schemeClr val="tx1"/>
                </a:solidFill>
              </a:rPr>
              <a:t>All this does is set the local variable </a:t>
            </a:r>
            <a:r>
              <a:rPr lang="en-US" sz="1200" dirty="0">
                <a:solidFill>
                  <a:schemeClr val="accent2"/>
                </a:solidFill>
              </a:rPr>
              <a:t>_state to on. </a:t>
            </a:r>
            <a:r>
              <a:rPr lang="en-US" sz="1200" dirty="0">
                <a:solidFill>
                  <a:schemeClr val="tx1"/>
                </a:solidFill>
              </a:rPr>
              <a:t>At this point still nothing happens because </a:t>
            </a:r>
            <a:r>
              <a:rPr lang="en-US" sz="1200" dirty="0">
                <a:solidFill>
                  <a:srgbClr val="C00000"/>
                </a:solidFill>
              </a:rPr>
              <a:t>_state </a:t>
            </a:r>
            <a:r>
              <a:rPr lang="en-US" sz="1200" dirty="0">
                <a:solidFill>
                  <a:schemeClr val="tx1"/>
                </a:solidFill>
              </a:rPr>
              <a:t>is just a private variable inside our class. </a:t>
            </a:r>
          </a:p>
        </p:txBody>
      </p:sp>
      <p:sp>
        <p:nvSpPr>
          <p:cNvPr id="19" name="Speech Bubble: Oval 18">
            <a:extLst>
              <a:ext uri="{FF2B5EF4-FFF2-40B4-BE49-F238E27FC236}">
                <a16:creationId xmlns:a16="http://schemas.microsoft.com/office/drawing/2014/main" id="{CFF09492-3A55-48C5-A1B3-BC0CFC3F387A}"/>
              </a:ext>
            </a:extLst>
          </p:cNvPr>
          <p:cNvSpPr/>
          <p:nvPr/>
        </p:nvSpPr>
        <p:spPr>
          <a:xfrm>
            <a:off x="228600" y="3311459"/>
            <a:ext cx="6400800" cy="1206097"/>
          </a:xfrm>
          <a:prstGeom prst="wedgeEllipseCallout">
            <a:avLst>
              <a:gd name="adj1" fmla="val 5986"/>
              <a:gd name="adj2" fmla="val -114799"/>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3) In  loop code we call the update method </a:t>
            </a:r>
            <a:r>
              <a:rPr lang="en-US" sz="1200" b="1" dirty="0">
                <a:solidFill>
                  <a:srgbClr val="00B050"/>
                </a:solidFill>
                <a:latin typeface="Courier New" panose="02070309020205020404" pitchFamily="49" charset="0"/>
                <a:cs typeface="Courier New" panose="02070309020205020404" pitchFamily="49" charset="0"/>
              </a:rPr>
              <a:t>myLed1.update() </a:t>
            </a:r>
            <a:r>
              <a:rPr lang="en-US" sz="1200" dirty="0">
                <a:solidFill>
                  <a:schemeClr val="tx1"/>
                </a:solidFill>
              </a:rPr>
              <a:t>which executes the line  </a:t>
            </a:r>
            <a:r>
              <a:rPr lang="en-US" sz="1200" b="1" dirty="0">
                <a:solidFill>
                  <a:srgbClr val="C00000"/>
                </a:solidFill>
                <a:latin typeface="Courier New" panose="02070309020205020404" pitchFamily="49" charset="0"/>
                <a:cs typeface="Courier New" panose="02070309020205020404" pitchFamily="49" charset="0"/>
              </a:rPr>
              <a:t>digitalWrite(_pin, _state)</a:t>
            </a:r>
          </a:p>
          <a:p>
            <a:pPr algn="ctr"/>
            <a:r>
              <a:rPr lang="en-US" sz="1200" dirty="0">
                <a:solidFill>
                  <a:schemeClr val="tx1"/>
                </a:solidFill>
              </a:rPr>
              <a:t>Not too much else happens- we just turned off a pin that was probably already off!</a:t>
            </a:r>
          </a:p>
        </p:txBody>
      </p:sp>
    </p:spTree>
    <p:extLst>
      <p:ext uri="{BB962C8B-B14F-4D97-AF65-F5344CB8AC3E}">
        <p14:creationId xmlns:p14="http://schemas.microsoft.com/office/powerpoint/2010/main" val="320486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9"/>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childTnLst>
                          </p:cTn>
                        </p:par>
                        <p:par>
                          <p:cTn id="36" fill="hold">
                            <p:stCondLst>
                              <p:cond delay="500"/>
                            </p:stCondLst>
                            <p:childTnLst>
                              <p:par>
                                <p:cTn id="37" presetID="22" presetClass="entr" presetSubtype="4" fill="hold"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wipe(down)">
                                      <p:cBhvr>
                                        <p:cTn id="39" dur="500"/>
                                        <p:tgtEl>
                                          <p:spTgt spid="36"/>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xit" presetSubtype="0" fill="hold" grpId="1" nodeType="clickEffect">
                                  <p:stCondLst>
                                    <p:cond delay="0"/>
                                  </p:stCondLst>
                                  <p:childTnLst>
                                    <p:set>
                                      <p:cBhvr>
                                        <p:cTn id="43" dur="1" fill="hold">
                                          <p:stCondLst>
                                            <p:cond delay="0"/>
                                          </p:stCondLst>
                                        </p:cTn>
                                        <p:tgtEl>
                                          <p:spTgt spid="28"/>
                                        </p:tgtEl>
                                        <p:attrNameLst>
                                          <p:attrName>style.visibility</p:attrName>
                                        </p:attrNameLst>
                                      </p:cBhvr>
                                      <p:to>
                                        <p:strVal val="hidden"/>
                                      </p:to>
                                    </p:set>
                                  </p:childTnLst>
                                </p:cTn>
                              </p:par>
                            </p:childTnLst>
                          </p:cTn>
                        </p:par>
                        <p:par>
                          <p:cTn id="44" fill="hold">
                            <p:stCondLst>
                              <p:cond delay="0"/>
                            </p:stCondLst>
                            <p:childTnLst>
                              <p:par>
                                <p:cTn id="45" presetID="10" presetClass="entr" presetSubtype="0" fill="hold" grpId="0" nodeType="after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8" grpId="0" animBg="1"/>
      <p:bldP spid="18" grpId="1" animBg="1"/>
      <p:bldP spid="29" grpId="0" animBg="1"/>
      <p:bldP spid="28" grpId="0" animBg="1"/>
      <p:bldP spid="28" grpId="1" animBg="1"/>
      <p:bldP spid="19" grpId="0" animBg="1"/>
      <p:bldP spid="19"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762000" y="2266950"/>
            <a:ext cx="7772400" cy="1021556"/>
          </a:xfrm>
        </p:spPr>
        <p:txBody>
          <a:bodyPr/>
          <a:lstStyle/>
          <a:p>
            <a:r>
              <a:rPr lang="en-US" dirty="0"/>
              <a:t>Motivation</a:t>
            </a:r>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762000" y="1159667"/>
            <a:ext cx="7772400" cy="1125140"/>
          </a:xfrm>
        </p:spPr>
        <p:txBody>
          <a:bodyPr/>
          <a:lstStyle/>
          <a:p>
            <a:r>
              <a:rPr lang="en-US" dirty="0"/>
              <a:t>Part 1</a:t>
            </a:r>
          </a:p>
        </p:txBody>
      </p:sp>
    </p:spTree>
    <p:extLst>
      <p:ext uri="{BB962C8B-B14F-4D97-AF65-F5344CB8AC3E}">
        <p14:creationId xmlns:p14="http://schemas.microsoft.com/office/powerpoint/2010/main" val="36790118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Why use a Class?</a:t>
            </a:r>
            <a:br>
              <a:rPr lang="en-US" dirty="0"/>
            </a:b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6</a:t>
            </a:r>
          </a:p>
        </p:txBody>
      </p:sp>
    </p:spTree>
    <p:extLst>
      <p:ext uri="{BB962C8B-B14F-4D97-AF65-F5344CB8AC3E}">
        <p14:creationId xmlns:p14="http://schemas.microsoft.com/office/powerpoint/2010/main" val="23542399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Why use a Class?</a:t>
            </a:r>
          </a:p>
        </p:txBody>
      </p:sp>
      <p:sp>
        <p:nvSpPr>
          <p:cNvPr id="5" name="Content Placeholder 4"/>
          <p:cNvSpPr>
            <a:spLocks noGrp="1"/>
          </p:cNvSpPr>
          <p:nvPr>
            <p:ph idx="1"/>
          </p:nvPr>
        </p:nvSpPr>
        <p:spPr/>
        <p:txBody>
          <a:bodyPr/>
          <a:lstStyle/>
          <a:p>
            <a:r>
              <a:rPr lang="en-US" dirty="0"/>
              <a:t>Comprehension </a:t>
            </a:r>
            <a:r>
              <a:rPr lang="en-US" sz="1600" dirty="0"/>
              <a:t>(details are hidden, code is easier to understand)</a:t>
            </a:r>
          </a:p>
          <a:p>
            <a:r>
              <a:rPr lang="en-US" dirty="0"/>
              <a:t>Productivity </a:t>
            </a:r>
            <a:r>
              <a:rPr lang="en-US" sz="1600" dirty="0"/>
              <a:t>(defining and using objects can be very quick)</a:t>
            </a:r>
          </a:p>
          <a:p>
            <a:r>
              <a:rPr lang="en-US" dirty="0"/>
              <a:t>Portability </a:t>
            </a:r>
            <a:r>
              <a:rPr lang="en-US" sz="1600" dirty="0"/>
              <a:t>(The same class can be used in many sketches)</a:t>
            </a:r>
          </a:p>
          <a:p>
            <a:r>
              <a:rPr lang="en-US" dirty="0"/>
              <a:t>Testability</a:t>
            </a:r>
            <a:r>
              <a:rPr lang="en-US" sz="1600" dirty="0"/>
              <a:t> (Testing, isolating and debugging is compartmentalized)</a:t>
            </a:r>
          </a:p>
          <a:p>
            <a:r>
              <a:rPr lang="en-US" dirty="0"/>
              <a:t>Inheritance </a:t>
            </a:r>
            <a:r>
              <a:rPr lang="en-US" sz="1600" dirty="0"/>
              <a:t>(New classes can build on other classes)</a:t>
            </a:r>
          </a:p>
          <a:p>
            <a:endParaRPr lang="en-US" sz="1600" dirty="0"/>
          </a:p>
        </p:txBody>
      </p:sp>
      <p:pic>
        <p:nvPicPr>
          <p:cNvPr id="6" name="Picture 5">
            <a:extLst>
              <a:ext uri="{FF2B5EF4-FFF2-40B4-BE49-F238E27FC236}">
                <a16:creationId xmlns:a16="http://schemas.microsoft.com/office/drawing/2014/main" id="{0A05405C-9B1B-4F6F-9FCD-E79A81DDA4E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42492108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2400" y="167315"/>
            <a:ext cx="4495799" cy="441377"/>
          </a:xfrm>
        </p:spPr>
        <p:txBody>
          <a:bodyPr>
            <a:normAutofit fontScale="90000"/>
          </a:bodyPr>
          <a:lstStyle/>
          <a:p>
            <a:r>
              <a:rPr lang="en-US" dirty="0"/>
              <a:t>The Key Points</a:t>
            </a:r>
          </a:p>
        </p:txBody>
      </p:sp>
      <p:sp>
        <p:nvSpPr>
          <p:cNvPr id="2" name="Flowchart: Card 1">
            <a:extLst>
              <a:ext uri="{FF2B5EF4-FFF2-40B4-BE49-F238E27FC236}">
                <a16:creationId xmlns:a16="http://schemas.microsoft.com/office/drawing/2014/main" id="{D28882D0-34A9-4243-A02D-162E9AC1F25A}"/>
              </a:ext>
            </a:extLst>
          </p:cNvPr>
          <p:cNvSpPr/>
          <p:nvPr/>
        </p:nvSpPr>
        <p:spPr>
          <a:xfrm>
            <a:off x="2667000" y="1200150"/>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 Class Definition</a:t>
            </a:r>
          </a:p>
        </p:txBody>
      </p:sp>
      <p:grpSp>
        <p:nvGrpSpPr>
          <p:cNvPr id="9" name="Group 8">
            <a:extLst>
              <a:ext uri="{FF2B5EF4-FFF2-40B4-BE49-F238E27FC236}">
                <a16:creationId xmlns:a16="http://schemas.microsoft.com/office/drawing/2014/main" id="{10D0C7B4-279F-42C6-B1B9-A58B37C2F1BF}"/>
              </a:ext>
            </a:extLst>
          </p:cNvPr>
          <p:cNvGrpSpPr/>
          <p:nvPr/>
        </p:nvGrpSpPr>
        <p:grpSpPr>
          <a:xfrm>
            <a:off x="463887" y="1910327"/>
            <a:ext cx="4191001" cy="3092425"/>
            <a:chOff x="761998" y="1907777"/>
            <a:chExt cx="4191001" cy="3092425"/>
          </a:xfrm>
        </p:grpSpPr>
        <p:sp>
          <p:nvSpPr>
            <p:cNvPr id="18" name="TextBox 17">
              <a:extLst>
                <a:ext uri="{FF2B5EF4-FFF2-40B4-BE49-F238E27FC236}">
                  <a16:creationId xmlns:a16="http://schemas.microsoft.com/office/drawing/2014/main" id="{E89C1A85-0E3D-4717-AC15-2D154D38944F}"/>
                </a:ext>
              </a:extLst>
            </p:cNvPr>
            <p:cNvSpPr txBox="1"/>
            <p:nvPr/>
          </p:nvSpPr>
          <p:spPr>
            <a:xfrm>
              <a:off x="1459623" y="2628004"/>
              <a:ext cx="2895600" cy="307777"/>
            </a:xfrm>
            <a:prstGeom prst="rect">
              <a:avLst/>
            </a:prstGeom>
            <a:noFill/>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myLed1</a:t>
              </a:r>
              <a:r>
                <a:rPr lang="en-US" sz="1400" dirty="0">
                  <a:latin typeface="Courier New" panose="02070309020205020404" pitchFamily="49" charset="0"/>
                  <a:cs typeface="Courier New" panose="02070309020205020404" pitchFamily="49" charset="0"/>
                </a:rPr>
                <a:t>(</a:t>
              </a:r>
              <a:r>
                <a:rPr lang="en-US" sz="1400" b="1" i="0" dirty="0">
                  <a:solidFill>
                    <a:srgbClr val="FF0000"/>
                  </a:solidFill>
                  <a:effectLst/>
                  <a:latin typeface="Courier New" panose="02070309020205020404" pitchFamily="49" charset="0"/>
                  <a:cs typeface="Courier New" panose="02070309020205020404" pitchFamily="49" charset="0"/>
                </a:rPr>
                <a:t>13</a:t>
              </a:r>
              <a:r>
                <a:rPr lang="en-US" sz="1400" dirty="0">
                  <a:latin typeface="Courier New" panose="02070309020205020404" pitchFamily="49" charset="0"/>
                  <a:cs typeface="Courier New" panose="02070309020205020404" pitchFamily="49" charset="0"/>
                </a:rPr>
                <a:t>);</a:t>
              </a:r>
            </a:p>
          </p:txBody>
        </p:sp>
        <p:sp>
          <p:nvSpPr>
            <p:cNvPr id="20" name="Arrow: Curved Right 19">
              <a:extLst>
                <a:ext uri="{FF2B5EF4-FFF2-40B4-BE49-F238E27FC236}">
                  <a16:creationId xmlns:a16="http://schemas.microsoft.com/office/drawing/2014/main" id="{6A092C2B-23DC-4235-A4DB-EC52F47A8A8E}"/>
                </a:ext>
              </a:extLst>
            </p:cNvPr>
            <p:cNvSpPr/>
            <p:nvPr/>
          </p:nvSpPr>
          <p:spPr>
            <a:xfrm rot="3500275">
              <a:off x="1550648" y="1409908"/>
              <a:ext cx="661897" cy="1657635"/>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Flowchart: Card 9">
              <a:extLst>
                <a:ext uri="{FF2B5EF4-FFF2-40B4-BE49-F238E27FC236}">
                  <a16:creationId xmlns:a16="http://schemas.microsoft.com/office/drawing/2014/main" id="{5508A981-88F7-4A2C-8B64-4D8AFCE889C6}"/>
                </a:ext>
              </a:extLst>
            </p:cNvPr>
            <p:cNvSpPr/>
            <p:nvPr/>
          </p:nvSpPr>
          <p:spPr>
            <a:xfrm>
              <a:off x="888395" y="2930232"/>
              <a:ext cx="1905000" cy="1074674"/>
            </a:xfrm>
            <a:prstGeom prst="flowChartPunchedCard">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myLed1 Object</a:t>
              </a:r>
            </a:p>
          </p:txBody>
        </p:sp>
        <p:sp>
          <p:nvSpPr>
            <p:cNvPr id="6" name="TextBox 5">
              <a:extLst>
                <a:ext uri="{FF2B5EF4-FFF2-40B4-BE49-F238E27FC236}">
                  <a16:creationId xmlns:a16="http://schemas.microsoft.com/office/drawing/2014/main" id="{F4779E4F-41D2-4C34-9CFC-69D040FE62E3}"/>
                </a:ext>
              </a:extLst>
            </p:cNvPr>
            <p:cNvSpPr txBox="1"/>
            <p:nvPr/>
          </p:nvSpPr>
          <p:spPr>
            <a:xfrm>
              <a:off x="761998" y="4046095"/>
              <a:ext cx="4191001" cy="954107"/>
            </a:xfrm>
            <a:prstGeom prst="rect">
              <a:avLst/>
            </a:prstGeom>
            <a:noFill/>
          </p:spPr>
          <p:txBody>
            <a:bodyPr wrap="square" rtlCol="0">
              <a:spAutoFit/>
            </a:bodyPr>
            <a:lstStyle/>
            <a:p>
              <a:r>
                <a:rPr lang="en-US" sz="1400" b="1" dirty="0"/>
                <a:t>Key Point #1: </a:t>
              </a:r>
            </a:p>
            <a:p>
              <a:r>
                <a:rPr lang="en-US" sz="1400" dirty="0"/>
                <a:t>The object is defined by the class but is separate. </a:t>
              </a:r>
            </a:p>
            <a:p>
              <a:r>
                <a:rPr lang="en-US" sz="1400" dirty="0"/>
                <a:t>You do not need to know the inner workings of the class definition in order to use it. </a:t>
              </a:r>
            </a:p>
          </p:txBody>
        </p:sp>
      </p:grpSp>
      <p:grpSp>
        <p:nvGrpSpPr>
          <p:cNvPr id="11" name="Group 10">
            <a:extLst>
              <a:ext uri="{FF2B5EF4-FFF2-40B4-BE49-F238E27FC236}">
                <a16:creationId xmlns:a16="http://schemas.microsoft.com/office/drawing/2014/main" id="{F126C21C-00DF-48C3-B0DE-BAD77D3D61E2}"/>
              </a:ext>
            </a:extLst>
          </p:cNvPr>
          <p:cNvGrpSpPr/>
          <p:nvPr/>
        </p:nvGrpSpPr>
        <p:grpSpPr>
          <a:xfrm>
            <a:off x="4267200" y="517410"/>
            <a:ext cx="3435349" cy="4340148"/>
            <a:chOff x="4267200" y="517410"/>
            <a:chExt cx="3435349" cy="4340148"/>
          </a:xfrm>
        </p:grpSpPr>
        <p:sp>
          <p:nvSpPr>
            <p:cNvPr id="5" name="Arrow: Curved Left 4">
              <a:extLst>
                <a:ext uri="{FF2B5EF4-FFF2-40B4-BE49-F238E27FC236}">
                  <a16:creationId xmlns:a16="http://schemas.microsoft.com/office/drawing/2014/main" id="{112F01E7-5C4E-40F1-97E0-1C17147BC5D6}"/>
                </a:ext>
              </a:extLst>
            </p:cNvPr>
            <p:cNvSpPr/>
            <p:nvPr/>
          </p:nvSpPr>
          <p:spPr>
            <a:xfrm rot="19268370">
              <a:off x="5285570" y="1308264"/>
              <a:ext cx="729014" cy="2531753"/>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DE7F4043-8B3F-4546-89A0-734F0DC478FD}"/>
                </a:ext>
              </a:extLst>
            </p:cNvPr>
            <p:cNvSpPr txBox="1"/>
            <p:nvPr/>
          </p:nvSpPr>
          <p:spPr>
            <a:xfrm>
              <a:off x="4267200" y="2560900"/>
              <a:ext cx="2895600" cy="738664"/>
            </a:xfrm>
            <a:prstGeom prst="rect">
              <a:avLst/>
            </a:prstGeom>
            <a:noFill/>
          </p:spPr>
          <p:txBody>
            <a:bodyPr wrap="square" rtlCol="0">
              <a:spAutoFit/>
            </a:bodyPr>
            <a:lstStyle/>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myLed2</a:t>
              </a:r>
              <a:r>
                <a:rPr lang="en-US" sz="1400" dirty="0">
                  <a:latin typeface="Courier New" panose="02070309020205020404" pitchFamily="49" charset="0"/>
                  <a:cs typeface="Courier New" panose="02070309020205020404" pitchFamily="49" charset="0"/>
                </a:rPr>
                <a:t>(5);</a:t>
              </a:r>
            </a:p>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myLed3</a:t>
              </a:r>
              <a:r>
                <a:rPr lang="en-US" sz="1400" dirty="0">
                  <a:latin typeface="Courier New" panose="02070309020205020404" pitchFamily="49" charset="0"/>
                  <a:cs typeface="Courier New" panose="02070309020205020404" pitchFamily="49" charset="0"/>
                </a:rPr>
                <a:t>(6);</a:t>
              </a:r>
            </a:p>
            <a:p>
              <a:r>
                <a:rPr lang="en-US" sz="1400" b="1" dirty="0">
                  <a:solidFill>
                    <a:schemeClr val="accent1">
                      <a:lumMod val="75000"/>
                    </a:schemeClr>
                  </a:solidFill>
                  <a:latin typeface="Courier New" panose="02070309020205020404" pitchFamily="49" charset="0"/>
                  <a:cs typeface="Courier New" panose="02070309020205020404" pitchFamily="49" charset="0"/>
                </a:rPr>
                <a:t>LED2</a:t>
              </a:r>
              <a:r>
                <a:rPr lang="en-US" sz="1400" dirty="0">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myLed4</a:t>
              </a:r>
              <a:r>
                <a:rPr lang="en-US" sz="1400" dirty="0">
                  <a:latin typeface="Courier New" panose="02070309020205020404" pitchFamily="49" charset="0"/>
                  <a:cs typeface="Courier New" panose="02070309020205020404" pitchFamily="49" charset="0"/>
                </a:rPr>
                <a:t>(7);</a:t>
              </a:r>
            </a:p>
          </p:txBody>
        </p:sp>
        <p:sp>
          <p:nvSpPr>
            <p:cNvPr id="3" name="Flowchart: Multidocument 2">
              <a:extLst>
                <a:ext uri="{FF2B5EF4-FFF2-40B4-BE49-F238E27FC236}">
                  <a16:creationId xmlns:a16="http://schemas.microsoft.com/office/drawing/2014/main" id="{C0DAB89F-99C4-493D-8AD4-7DE7BEF16AA0}"/>
                </a:ext>
              </a:extLst>
            </p:cNvPr>
            <p:cNvSpPr/>
            <p:nvPr/>
          </p:nvSpPr>
          <p:spPr>
            <a:xfrm>
              <a:off x="5486400" y="3688007"/>
              <a:ext cx="1740779" cy="1169551"/>
            </a:xfrm>
            <a:prstGeom prst="flowChartMultidocumen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myLed2,3,4 Objects</a:t>
              </a:r>
            </a:p>
          </p:txBody>
        </p:sp>
        <p:sp>
          <p:nvSpPr>
            <p:cNvPr id="13" name="TextBox 12">
              <a:extLst>
                <a:ext uri="{FF2B5EF4-FFF2-40B4-BE49-F238E27FC236}">
                  <a16:creationId xmlns:a16="http://schemas.microsoft.com/office/drawing/2014/main" id="{52683DEE-6538-4914-B1BA-E3D58E712644}"/>
                </a:ext>
              </a:extLst>
            </p:cNvPr>
            <p:cNvSpPr txBox="1"/>
            <p:nvPr/>
          </p:nvSpPr>
          <p:spPr>
            <a:xfrm>
              <a:off x="4571999" y="517410"/>
              <a:ext cx="3130550" cy="1169551"/>
            </a:xfrm>
            <a:prstGeom prst="rect">
              <a:avLst/>
            </a:prstGeom>
            <a:noFill/>
          </p:spPr>
          <p:txBody>
            <a:bodyPr wrap="square" rtlCol="0">
              <a:spAutoFit/>
            </a:bodyPr>
            <a:lstStyle/>
            <a:p>
              <a:r>
                <a:rPr lang="en-US" sz="1400" b="1" dirty="0"/>
                <a:t>Key Point #2: </a:t>
              </a:r>
              <a:r>
                <a:rPr lang="en-US" sz="1400" dirty="0"/>
                <a:t>Although each of the objects gets its functionality from the same class definition, each object is  independent and the objects  do not interact .</a:t>
              </a:r>
            </a:p>
          </p:txBody>
        </p:sp>
      </p:grpSp>
      <p:pic>
        <p:nvPicPr>
          <p:cNvPr id="14" name="Picture 13">
            <a:extLst>
              <a:ext uri="{FF2B5EF4-FFF2-40B4-BE49-F238E27FC236}">
                <a16:creationId xmlns:a16="http://schemas.microsoft.com/office/drawing/2014/main" id="{7731FF40-6EC1-4825-BF97-A110BA9E3E2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15" name="TextBox 14">
            <a:extLst>
              <a:ext uri="{FF2B5EF4-FFF2-40B4-BE49-F238E27FC236}">
                <a16:creationId xmlns:a16="http://schemas.microsoft.com/office/drawing/2014/main" id="{1809E2B2-F1E7-408B-9944-08BE0A642DAF}"/>
              </a:ext>
            </a:extLst>
          </p:cNvPr>
          <p:cNvSpPr txBox="1"/>
          <p:nvPr/>
        </p:nvSpPr>
        <p:spPr>
          <a:xfrm>
            <a:off x="2251271" y="3763434"/>
            <a:ext cx="3759804" cy="307777"/>
          </a:xfrm>
          <a:prstGeom prst="rect">
            <a:avLst/>
          </a:prstGeom>
          <a:solidFill>
            <a:srgbClr val="FDFD9D"/>
          </a:solidFill>
        </p:spPr>
        <p:txBody>
          <a:bodyPr wrap="square" rtlCol="0">
            <a:spAutoFit/>
          </a:bodyPr>
          <a:lstStyle/>
          <a:p>
            <a:r>
              <a:rPr lang="en-US" sz="1400" b="1" dirty="0"/>
              <a:t>Key Point #4: </a:t>
            </a:r>
            <a:r>
              <a:rPr lang="en-US" sz="1400" dirty="0"/>
              <a:t>There is no such thing as magic!</a:t>
            </a:r>
          </a:p>
        </p:txBody>
      </p:sp>
      <p:sp>
        <p:nvSpPr>
          <p:cNvPr id="16" name="TextBox 15">
            <a:extLst>
              <a:ext uri="{FF2B5EF4-FFF2-40B4-BE49-F238E27FC236}">
                <a16:creationId xmlns:a16="http://schemas.microsoft.com/office/drawing/2014/main" id="{C3AC006F-FF51-40B0-B336-3EA10BEFD9F2}"/>
              </a:ext>
            </a:extLst>
          </p:cNvPr>
          <p:cNvSpPr txBox="1"/>
          <p:nvPr/>
        </p:nvSpPr>
        <p:spPr>
          <a:xfrm>
            <a:off x="3352800" y="2755122"/>
            <a:ext cx="3968750" cy="738664"/>
          </a:xfrm>
          <a:prstGeom prst="rect">
            <a:avLst/>
          </a:prstGeom>
          <a:solidFill>
            <a:schemeClr val="bg1">
              <a:lumMod val="75000"/>
            </a:schemeClr>
          </a:solidFill>
        </p:spPr>
        <p:txBody>
          <a:bodyPr wrap="square" rtlCol="0">
            <a:spAutoFit/>
          </a:bodyPr>
          <a:lstStyle/>
          <a:p>
            <a:r>
              <a:rPr lang="en-US" sz="1400" b="1" dirty="0"/>
              <a:t>Key Point #3: </a:t>
            </a:r>
            <a:r>
              <a:rPr lang="en-US" sz="1400" dirty="0"/>
              <a:t>Reusability of class creating multiple objects that behave the same without exposing the complexity makes for coding efficiency.</a:t>
            </a:r>
          </a:p>
        </p:txBody>
      </p:sp>
    </p:spTree>
    <p:extLst>
      <p:ext uri="{BB962C8B-B14F-4D97-AF65-F5344CB8AC3E}">
        <p14:creationId xmlns:p14="http://schemas.microsoft.com/office/powerpoint/2010/main" val="4253869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arn(inVertical)">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3" name="Picture 25">
            <a:extLst>
              <a:ext uri="{FF2B5EF4-FFF2-40B4-BE49-F238E27FC236}">
                <a16:creationId xmlns:a16="http://schemas.microsoft.com/office/drawing/2014/main" id="{942FA947-34E7-4B98-ACA9-887D7D31AE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6" name="Picture 28">
            <a:extLst>
              <a:ext uri="{FF2B5EF4-FFF2-40B4-BE49-F238E27FC236}">
                <a16:creationId xmlns:a16="http://schemas.microsoft.com/office/drawing/2014/main" id="{B927D04C-B84D-4C20-9BE5-2E24D3E4D0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5" name="Picture 27">
            <a:extLst>
              <a:ext uri="{FF2B5EF4-FFF2-40B4-BE49-F238E27FC236}">
                <a16:creationId xmlns:a16="http://schemas.microsoft.com/office/drawing/2014/main" id="{7AD8BEA8-FBF0-48AA-BFC9-9368ABDF2F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74" name="Picture 26">
            <a:extLst>
              <a:ext uri="{FF2B5EF4-FFF2-40B4-BE49-F238E27FC236}">
                <a16:creationId xmlns:a16="http://schemas.microsoft.com/office/drawing/2014/main" id="{7C6FC37A-2EC6-4FF9-BA27-23679FF7F5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43275" y="1"/>
            <a:ext cx="4657725" cy="2984897"/>
          </a:xfrm>
          <a:prstGeom prst="rect">
            <a:avLst/>
          </a:prstGeom>
          <a:noFill/>
          <a:extLst>
            <a:ext uri="{909E8E84-426E-40DD-AFC4-6F175D3DCCD1}">
              <a14:hiddenFill xmlns:a14="http://schemas.microsoft.com/office/drawing/2010/main">
                <a:solidFill>
                  <a:srgbClr val="FFFFFF"/>
                </a:solidFill>
              </a14:hiddenFill>
            </a:ext>
          </a:extLst>
        </p:spPr>
      </p:pic>
      <p:pic>
        <p:nvPicPr>
          <p:cNvPr id="2067" name="Picture 19">
            <a:extLst>
              <a:ext uri="{FF2B5EF4-FFF2-40B4-BE49-F238E27FC236}">
                <a16:creationId xmlns:a16="http://schemas.microsoft.com/office/drawing/2014/main" id="{5271E19D-644A-45E1-A935-1D3F1BE852B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43275" y="0"/>
            <a:ext cx="4656535" cy="2980135"/>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a:extLst>
              <a:ext uri="{FF2B5EF4-FFF2-40B4-BE49-F238E27FC236}">
                <a16:creationId xmlns:a16="http://schemas.microsoft.com/office/drawing/2014/main" id="{16D9B409-0757-4758-9826-8279A8B5C57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43275" y="0"/>
            <a:ext cx="4656535" cy="2980135"/>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a:extLst>
              <a:ext uri="{FF2B5EF4-FFF2-40B4-BE49-F238E27FC236}">
                <a16:creationId xmlns:a16="http://schemas.microsoft.com/office/drawing/2014/main" id="{59E45B28-434A-43E3-BDAB-8DC356ECAAE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343275" y="0"/>
            <a:ext cx="4657725" cy="2980135"/>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3">
            <a:extLst>
              <a:ext uri="{FF2B5EF4-FFF2-40B4-BE49-F238E27FC236}">
                <a16:creationId xmlns:a16="http://schemas.microsoft.com/office/drawing/2014/main" id="{9748826B-DA3E-493C-B135-1BA40EEDF3E6}"/>
              </a:ext>
            </a:extLst>
          </p:cNvPr>
          <p:cNvSpPr txBox="1">
            <a:spLocks/>
          </p:cNvSpPr>
          <p:nvPr/>
        </p:nvSpPr>
        <p:spPr>
          <a:xfrm>
            <a:off x="3581400" y="590550"/>
            <a:ext cx="4190999" cy="441377"/>
          </a:xfrm>
          <a:prstGeom prst="rect">
            <a:avLst/>
          </a:prstGeom>
        </p:spPr>
        <p:txBody>
          <a:bodyPr>
            <a:normAutofit fontScale="82500" lnSpcReduction="20000"/>
          </a:bodyPr>
          <a:lstStyle>
            <a:lvl1pPr algn="ctr" rtl="0" eaLnBrk="1" fontAlgn="base" hangingPunct="1">
              <a:spcBef>
                <a:spcPct val="0"/>
              </a:spcBef>
              <a:spcAft>
                <a:spcPct val="0"/>
              </a:spcAft>
              <a:defRPr sz="3300" kern="1200">
                <a:solidFill>
                  <a:schemeClr val="tx2"/>
                </a:solidFill>
                <a:latin typeface="+mj-lt"/>
                <a:ea typeface="+mj-ea"/>
                <a:cs typeface="+mj-cs"/>
              </a:defRPr>
            </a:lvl1pPr>
            <a:lvl2pPr algn="ctr" rtl="0" eaLnBrk="1" fontAlgn="base" hangingPunct="1">
              <a:spcBef>
                <a:spcPct val="0"/>
              </a:spcBef>
              <a:spcAft>
                <a:spcPct val="0"/>
              </a:spcAft>
              <a:defRPr sz="3300">
                <a:solidFill>
                  <a:schemeClr val="tx2"/>
                </a:solidFill>
                <a:latin typeface="Arial" panose="020B0604020202020204" pitchFamily="34" charset="0"/>
              </a:defRPr>
            </a:lvl2pPr>
            <a:lvl3pPr algn="ctr" rtl="0" eaLnBrk="1" fontAlgn="base" hangingPunct="1">
              <a:spcBef>
                <a:spcPct val="0"/>
              </a:spcBef>
              <a:spcAft>
                <a:spcPct val="0"/>
              </a:spcAft>
              <a:defRPr sz="3300">
                <a:solidFill>
                  <a:schemeClr val="tx2"/>
                </a:solidFill>
                <a:latin typeface="Arial" panose="020B0604020202020204" pitchFamily="34" charset="0"/>
              </a:defRPr>
            </a:lvl3pPr>
            <a:lvl4pPr algn="ctr" rtl="0" eaLnBrk="1" fontAlgn="base" hangingPunct="1">
              <a:spcBef>
                <a:spcPct val="0"/>
              </a:spcBef>
              <a:spcAft>
                <a:spcPct val="0"/>
              </a:spcAft>
              <a:defRPr sz="3300">
                <a:solidFill>
                  <a:schemeClr val="tx2"/>
                </a:solidFill>
                <a:latin typeface="Arial" panose="020B0604020202020204" pitchFamily="34" charset="0"/>
              </a:defRPr>
            </a:lvl4pPr>
            <a:lvl5pPr algn="ctr" rtl="0" eaLnBrk="1" fontAlgn="base" hangingPunct="1">
              <a:spcBef>
                <a:spcPct val="0"/>
              </a:spcBef>
              <a:spcAft>
                <a:spcPct val="0"/>
              </a:spcAft>
              <a:defRPr sz="3300">
                <a:solidFill>
                  <a:schemeClr val="tx2"/>
                </a:solidFill>
                <a:latin typeface="Arial" panose="020B0604020202020204" pitchFamily="34" charset="0"/>
              </a:defRPr>
            </a:lvl5pPr>
            <a:lvl6pPr marL="342900" algn="ctr" rtl="0" eaLnBrk="1" fontAlgn="base" hangingPunct="1">
              <a:spcBef>
                <a:spcPct val="0"/>
              </a:spcBef>
              <a:spcAft>
                <a:spcPct val="0"/>
              </a:spcAft>
              <a:defRPr sz="3300">
                <a:solidFill>
                  <a:schemeClr val="tx2"/>
                </a:solidFill>
                <a:latin typeface="Arial" panose="020B0604020202020204" pitchFamily="34" charset="0"/>
              </a:defRPr>
            </a:lvl6pPr>
            <a:lvl7pPr marL="685800" algn="ctr" rtl="0" eaLnBrk="1" fontAlgn="base" hangingPunct="1">
              <a:spcBef>
                <a:spcPct val="0"/>
              </a:spcBef>
              <a:spcAft>
                <a:spcPct val="0"/>
              </a:spcAft>
              <a:defRPr sz="3300">
                <a:solidFill>
                  <a:schemeClr val="tx2"/>
                </a:solidFill>
                <a:latin typeface="Arial" panose="020B0604020202020204" pitchFamily="34" charset="0"/>
              </a:defRPr>
            </a:lvl7pPr>
            <a:lvl8pPr marL="1028700" algn="ctr" rtl="0" eaLnBrk="1" fontAlgn="base" hangingPunct="1">
              <a:spcBef>
                <a:spcPct val="0"/>
              </a:spcBef>
              <a:spcAft>
                <a:spcPct val="0"/>
              </a:spcAft>
              <a:defRPr sz="3300">
                <a:solidFill>
                  <a:schemeClr val="tx2"/>
                </a:solidFill>
                <a:latin typeface="Arial" panose="020B0604020202020204" pitchFamily="34" charset="0"/>
              </a:defRPr>
            </a:lvl8pPr>
            <a:lvl9pPr marL="1371600" algn="ctr" rtl="0" eaLnBrk="1" fontAlgn="base" hangingPunct="1">
              <a:spcBef>
                <a:spcPct val="0"/>
              </a:spcBef>
              <a:spcAft>
                <a:spcPct val="0"/>
              </a:spcAft>
              <a:defRPr sz="3300">
                <a:solidFill>
                  <a:schemeClr val="tx2"/>
                </a:solidFill>
                <a:latin typeface="Arial" panose="020B0604020202020204" pitchFamily="34" charset="0"/>
              </a:defRPr>
            </a:lvl9pPr>
          </a:lstStyle>
          <a:p>
            <a:r>
              <a:rPr lang="en-US" dirty="0"/>
              <a:t>The Next Train Departs in:</a:t>
            </a:r>
          </a:p>
        </p:txBody>
      </p:sp>
    </p:spTree>
    <p:extLst>
      <p:ext uri="{BB962C8B-B14F-4D97-AF65-F5344CB8AC3E}">
        <p14:creationId xmlns:p14="http://schemas.microsoft.com/office/powerpoint/2010/main" val="2049583860"/>
      </p:ext>
    </p:extLst>
  </p:cSld>
  <p:clrMapOvr>
    <a:masterClrMapping/>
  </p:clrMapOvr>
  <p:transition advClick="0" advTm="301000"/>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afterEffect">
                                  <p:stCondLst>
                                    <p:cond delay="60000"/>
                                  </p:stCondLst>
                                  <p:childTnLst>
                                    <p:set>
                                      <p:cBhvr>
                                        <p:cTn id="6" dur="1" fill="hold">
                                          <p:stCondLst>
                                            <p:cond delay="0"/>
                                          </p:stCondLst>
                                        </p:cTn>
                                        <p:tgtEl>
                                          <p:spTgt spid="2076"/>
                                        </p:tgtEl>
                                        <p:attrNameLst>
                                          <p:attrName>style.visibility</p:attrName>
                                        </p:attrNameLst>
                                      </p:cBhvr>
                                      <p:to>
                                        <p:strVal val="visible"/>
                                      </p:to>
                                    </p:set>
                                  </p:childTnLst>
                                </p:cTn>
                              </p:par>
                            </p:childTnLst>
                          </p:cTn>
                        </p:par>
                        <p:par>
                          <p:cTn id="7" fill="hold" nodeType="afterGroup">
                            <p:stCondLst>
                              <p:cond delay="60000"/>
                            </p:stCondLst>
                            <p:childTnLst>
                              <p:par>
                                <p:cTn id="8" presetID="1" presetClass="entr" presetSubtype="0" fill="hold" nodeType="afterEffect">
                                  <p:stCondLst>
                                    <p:cond delay="60000"/>
                                  </p:stCondLst>
                                  <p:childTnLst>
                                    <p:set>
                                      <p:cBhvr>
                                        <p:cTn id="9" dur="1" fill="hold">
                                          <p:stCondLst>
                                            <p:cond delay="0"/>
                                          </p:stCondLst>
                                        </p:cTn>
                                        <p:tgtEl>
                                          <p:spTgt spid="2075"/>
                                        </p:tgtEl>
                                        <p:attrNameLst>
                                          <p:attrName>style.visibility</p:attrName>
                                        </p:attrNameLst>
                                      </p:cBhvr>
                                      <p:to>
                                        <p:strVal val="visible"/>
                                      </p:to>
                                    </p:set>
                                  </p:childTnLst>
                                </p:cTn>
                              </p:par>
                            </p:childTnLst>
                          </p:cTn>
                        </p:par>
                        <p:par>
                          <p:cTn id="10" fill="hold" nodeType="afterGroup">
                            <p:stCondLst>
                              <p:cond delay="120000"/>
                            </p:stCondLst>
                            <p:childTnLst>
                              <p:par>
                                <p:cTn id="11" presetID="1" presetClass="entr" presetSubtype="0" fill="hold" nodeType="afterEffect">
                                  <p:stCondLst>
                                    <p:cond delay="60000"/>
                                  </p:stCondLst>
                                  <p:childTnLst>
                                    <p:set>
                                      <p:cBhvr>
                                        <p:cTn id="12" dur="1" fill="hold">
                                          <p:stCondLst>
                                            <p:cond delay="0"/>
                                          </p:stCondLst>
                                        </p:cTn>
                                        <p:tgtEl>
                                          <p:spTgt spid="2074"/>
                                        </p:tgtEl>
                                        <p:attrNameLst>
                                          <p:attrName>style.visibility</p:attrName>
                                        </p:attrNameLst>
                                      </p:cBhvr>
                                      <p:to>
                                        <p:strVal val="visible"/>
                                      </p:to>
                                    </p:set>
                                  </p:childTnLst>
                                </p:cTn>
                              </p:par>
                            </p:childTnLst>
                          </p:cTn>
                        </p:par>
                        <p:par>
                          <p:cTn id="13" fill="hold" nodeType="afterGroup">
                            <p:stCondLst>
                              <p:cond delay="180000"/>
                            </p:stCondLst>
                            <p:childTnLst>
                              <p:par>
                                <p:cTn id="14" presetID="1" presetClass="entr" presetSubtype="0" fill="hold" nodeType="afterEffect">
                                  <p:stCondLst>
                                    <p:cond delay="60000"/>
                                  </p:stCondLst>
                                  <p:childTnLst>
                                    <p:set>
                                      <p:cBhvr>
                                        <p:cTn id="15" dur="1" fill="hold">
                                          <p:stCondLst>
                                            <p:cond delay="0"/>
                                          </p:stCondLst>
                                        </p:cTn>
                                        <p:tgtEl>
                                          <p:spTgt spid="2067"/>
                                        </p:tgtEl>
                                        <p:attrNameLst>
                                          <p:attrName>style.visibility</p:attrName>
                                        </p:attrNameLst>
                                      </p:cBhvr>
                                      <p:to>
                                        <p:strVal val="visible"/>
                                      </p:to>
                                    </p:set>
                                  </p:childTnLst>
                                </p:cTn>
                              </p:par>
                            </p:childTnLst>
                          </p:cTn>
                        </p:par>
                        <p:par>
                          <p:cTn id="16" fill="hold" nodeType="afterGroup">
                            <p:stCondLst>
                              <p:cond delay="240000"/>
                            </p:stCondLst>
                            <p:childTnLst>
                              <p:par>
                                <p:cTn id="17" presetID="1" presetClass="entr" presetSubtype="0" fill="hold" nodeType="afterEffect">
                                  <p:stCondLst>
                                    <p:cond delay="30000"/>
                                  </p:stCondLst>
                                  <p:childTnLst>
                                    <p:set>
                                      <p:cBhvr>
                                        <p:cTn id="18" dur="1" fill="hold">
                                          <p:stCondLst>
                                            <p:cond delay="0"/>
                                          </p:stCondLst>
                                        </p:cTn>
                                        <p:tgtEl>
                                          <p:spTgt spid="2070"/>
                                        </p:tgtEl>
                                        <p:attrNameLst>
                                          <p:attrName>style.visibility</p:attrName>
                                        </p:attrNameLst>
                                      </p:cBhvr>
                                      <p:to>
                                        <p:strVal val="visible"/>
                                      </p:to>
                                    </p:set>
                                  </p:childTnLst>
                                </p:cTn>
                              </p:par>
                            </p:childTnLst>
                          </p:cTn>
                        </p:par>
                        <p:par>
                          <p:cTn id="19" fill="hold" nodeType="afterGroup">
                            <p:stCondLst>
                              <p:cond delay="270000"/>
                            </p:stCondLst>
                            <p:childTnLst>
                              <p:par>
                                <p:cTn id="20" presetID="1" presetClass="entr" presetSubtype="0" fill="hold" nodeType="afterEffect">
                                  <p:stCondLst>
                                    <p:cond delay="30000"/>
                                  </p:stCondLst>
                                  <p:childTnLst>
                                    <p:set>
                                      <p:cBhvr>
                                        <p:cTn id="21" dur="1" fill="hold">
                                          <p:stCondLst>
                                            <p:cond delay="0"/>
                                          </p:stCondLst>
                                        </p:cTn>
                                        <p:tgtEl>
                                          <p:spTgt spid="20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Inspecting the LED2 Class in detail</a:t>
            </a:r>
            <a:br>
              <a:rPr lang="en-US" dirty="0"/>
            </a:br>
            <a:br>
              <a:rPr lang="en-US" dirty="0"/>
            </a:b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7</a:t>
            </a:r>
          </a:p>
        </p:txBody>
      </p:sp>
    </p:spTree>
    <p:extLst>
      <p:ext uri="{BB962C8B-B14F-4D97-AF65-F5344CB8AC3E}">
        <p14:creationId xmlns:p14="http://schemas.microsoft.com/office/powerpoint/2010/main" val="6642965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103" y="134887"/>
            <a:ext cx="7016194" cy="552290"/>
          </a:xfrm>
        </p:spPr>
        <p:txBody>
          <a:bodyPr>
            <a:normAutofit fontScale="90000"/>
          </a:bodyPr>
          <a:lstStyle/>
          <a:p>
            <a:r>
              <a:rPr lang="en-US" dirty="0"/>
              <a:t>The full Led2 class</a:t>
            </a:r>
          </a:p>
        </p:txBody>
      </p:sp>
      <p:sp>
        <p:nvSpPr>
          <p:cNvPr id="2" name="Flowchart: Card 1">
            <a:extLst>
              <a:ext uri="{FF2B5EF4-FFF2-40B4-BE49-F238E27FC236}">
                <a16:creationId xmlns:a16="http://schemas.microsoft.com/office/drawing/2014/main" id="{D28882D0-34A9-4243-A02D-162E9AC1F25A}"/>
              </a:ext>
            </a:extLst>
          </p:cNvPr>
          <p:cNvSpPr/>
          <p:nvPr/>
        </p:nvSpPr>
        <p:spPr>
          <a:xfrm>
            <a:off x="2700618" y="861139"/>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 Class</a:t>
            </a:r>
          </a:p>
        </p:txBody>
      </p:sp>
      <p:grpSp>
        <p:nvGrpSpPr>
          <p:cNvPr id="10" name="Group 9">
            <a:extLst>
              <a:ext uri="{FF2B5EF4-FFF2-40B4-BE49-F238E27FC236}">
                <a16:creationId xmlns:a16="http://schemas.microsoft.com/office/drawing/2014/main" id="{1E5847B3-59B7-4713-8BAA-95836AD943AD}"/>
              </a:ext>
            </a:extLst>
          </p:cNvPr>
          <p:cNvGrpSpPr/>
          <p:nvPr/>
        </p:nvGrpSpPr>
        <p:grpSpPr>
          <a:xfrm>
            <a:off x="4605618" y="776595"/>
            <a:ext cx="2175547" cy="552450"/>
            <a:chOff x="4572000" y="1777937"/>
            <a:chExt cx="2175547" cy="552450"/>
          </a:xfrm>
        </p:grpSpPr>
        <p:sp>
          <p:nvSpPr>
            <p:cNvPr id="5" name="Arrow: Right 4">
              <a:extLst>
                <a:ext uri="{FF2B5EF4-FFF2-40B4-BE49-F238E27FC236}">
                  <a16:creationId xmlns:a16="http://schemas.microsoft.com/office/drawing/2014/main" id="{90EE711D-C513-418C-A984-1EC2B6584365}"/>
                </a:ext>
              </a:extLst>
            </p:cNvPr>
            <p:cNvSpPr/>
            <p:nvPr/>
          </p:nvSpPr>
          <p:spPr>
            <a:xfrm>
              <a:off x="4572000" y="1981200"/>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AAEAA5D-4A61-427D-AB73-1C7106DF4DF4}"/>
                </a:ext>
              </a:extLst>
            </p:cNvPr>
            <p:cNvPicPr>
              <a:picLocks noChangeAspect="1"/>
            </p:cNvPicPr>
            <p:nvPr/>
          </p:nvPicPr>
          <p:blipFill>
            <a:blip r:embed="rId3"/>
            <a:stretch>
              <a:fillRect/>
            </a:stretch>
          </p:blipFill>
          <p:spPr>
            <a:xfrm flipH="1">
              <a:off x="6019800" y="1777937"/>
              <a:ext cx="727747" cy="552450"/>
            </a:xfrm>
            <a:prstGeom prst="rect">
              <a:avLst/>
            </a:prstGeom>
          </p:spPr>
        </p:pic>
        <p:sp>
          <p:nvSpPr>
            <p:cNvPr id="9" name="TextBox 8">
              <a:extLst>
                <a:ext uri="{FF2B5EF4-FFF2-40B4-BE49-F238E27FC236}">
                  <a16:creationId xmlns:a16="http://schemas.microsoft.com/office/drawing/2014/main" id="{8A566929-B222-415A-BBAB-5CF4F18021E6}"/>
                </a:ext>
              </a:extLst>
            </p:cNvPr>
            <p:cNvSpPr txBox="1"/>
            <p:nvPr/>
          </p:nvSpPr>
          <p:spPr>
            <a:xfrm>
              <a:off x="4953000" y="1782751"/>
              <a:ext cx="990600" cy="276999"/>
            </a:xfrm>
            <a:prstGeom prst="rect">
              <a:avLst/>
            </a:prstGeom>
            <a:noFill/>
          </p:spPr>
          <p:txBody>
            <a:bodyPr wrap="square" rtlCol="0">
              <a:spAutoFit/>
            </a:bodyPr>
            <a:lstStyle/>
            <a:p>
              <a:r>
                <a:rPr lang="en-US" sz="1200" dirty="0"/>
                <a:t>Output (Pin)</a:t>
              </a:r>
            </a:p>
          </p:txBody>
        </p:sp>
      </p:grpSp>
      <p:grpSp>
        <p:nvGrpSpPr>
          <p:cNvPr id="13" name="Group 12">
            <a:extLst>
              <a:ext uri="{FF2B5EF4-FFF2-40B4-BE49-F238E27FC236}">
                <a16:creationId xmlns:a16="http://schemas.microsoft.com/office/drawing/2014/main" id="{7FD52B14-EFFC-4063-A6BD-6A39F416055E}"/>
              </a:ext>
            </a:extLst>
          </p:cNvPr>
          <p:cNvGrpSpPr/>
          <p:nvPr/>
        </p:nvGrpSpPr>
        <p:grpSpPr>
          <a:xfrm>
            <a:off x="1233768" y="938057"/>
            <a:ext cx="1600200" cy="311956"/>
            <a:chOff x="1200150" y="1573994"/>
            <a:chExt cx="1600200" cy="311956"/>
          </a:xfrm>
        </p:grpSpPr>
        <p:sp>
          <p:nvSpPr>
            <p:cNvPr id="11" name="Arrow: Right 10">
              <a:extLst>
                <a:ext uri="{FF2B5EF4-FFF2-40B4-BE49-F238E27FC236}">
                  <a16:creationId xmlns:a16="http://schemas.microsoft.com/office/drawing/2014/main" id="{2E2972D8-57E5-4E8E-9D3C-C2059DADAB64}"/>
                </a:ext>
              </a:extLst>
            </p:cNvPr>
            <p:cNvSpPr/>
            <p:nvPr/>
          </p:nvSpPr>
          <p:spPr>
            <a:xfrm>
              <a:off x="1295400" y="1777937"/>
              <a:ext cx="1371600" cy="108013"/>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EBC5A7F-2651-44EE-9BCC-86D9068972AA}"/>
                </a:ext>
              </a:extLst>
            </p:cNvPr>
            <p:cNvSpPr txBox="1"/>
            <p:nvPr/>
          </p:nvSpPr>
          <p:spPr>
            <a:xfrm>
              <a:off x="1200150" y="1573994"/>
              <a:ext cx="1600200" cy="276999"/>
            </a:xfrm>
            <a:prstGeom prst="rect">
              <a:avLst/>
            </a:prstGeom>
            <a:noFill/>
          </p:spPr>
          <p:txBody>
            <a:bodyPr wrap="square" rtlCol="0">
              <a:spAutoFit/>
            </a:bodyPr>
            <a:lstStyle/>
            <a:p>
              <a:r>
                <a:rPr lang="en-US" sz="1200" dirty="0"/>
                <a:t>“on” Command</a:t>
              </a:r>
            </a:p>
          </p:txBody>
        </p:sp>
      </p:grpSp>
      <p:grpSp>
        <p:nvGrpSpPr>
          <p:cNvPr id="14" name="Group 13">
            <a:extLst>
              <a:ext uri="{FF2B5EF4-FFF2-40B4-BE49-F238E27FC236}">
                <a16:creationId xmlns:a16="http://schemas.microsoft.com/office/drawing/2014/main" id="{00E4124D-CAE1-49B4-BBF5-B8A5A53EA2E3}"/>
              </a:ext>
            </a:extLst>
          </p:cNvPr>
          <p:cNvGrpSpPr/>
          <p:nvPr/>
        </p:nvGrpSpPr>
        <p:grpSpPr>
          <a:xfrm>
            <a:off x="1233768" y="1274315"/>
            <a:ext cx="1600200" cy="311956"/>
            <a:chOff x="1200150" y="1573994"/>
            <a:chExt cx="1600200" cy="311956"/>
          </a:xfrm>
        </p:grpSpPr>
        <p:sp>
          <p:nvSpPr>
            <p:cNvPr id="15" name="Arrow: Right 14">
              <a:extLst>
                <a:ext uri="{FF2B5EF4-FFF2-40B4-BE49-F238E27FC236}">
                  <a16:creationId xmlns:a16="http://schemas.microsoft.com/office/drawing/2014/main" id="{66BB5F99-277A-4987-A863-957BFA8522B9}"/>
                </a:ext>
              </a:extLst>
            </p:cNvPr>
            <p:cNvSpPr/>
            <p:nvPr/>
          </p:nvSpPr>
          <p:spPr>
            <a:xfrm>
              <a:off x="1295400" y="1777937"/>
              <a:ext cx="1371600" cy="108013"/>
            </a:xfrm>
            <a:prstGeom prst="rightArrow">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8FC6B0E-9BB8-4035-8FDF-6E0A37DCD271}"/>
                </a:ext>
              </a:extLst>
            </p:cNvPr>
            <p:cNvSpPr txBox="1"/>
            <p:nvPr/>
          </p:nvSpPr>
          <p:spPr>
            <a:xfrm>
              <a:off x="1200150" y="1573994"/>
              <a:ext cx="1600200" cy="276999"/>
            </a:xfrm>
            <a:prstGeom prst="rect">
              <a:avLst/>
            </a:prstGeom>
            <a:noFill/>
          </p:spPr>
          <p:txBody>
            <a:bodyPr wrap="square" rtlCol="0">
              <a:spAutoFit/>
            </a:bodyPr>
            <a:lstStyle/>
            <a:p>
              <a:r>
                <a:rPr lang="en-US" sz="1200" dirty="0"/>
                <a:t>“off” Command</a:t>
              </a:r>
            </a:p>
          </p:txBody>
        </p:sp>
      </p:grpSp>
      <p:sp>
        <p:nvSpPr>
          <p:cNvPr id="17" name="TextBox 16">
            <a:extLst>
              <a:ext uri="{FF2B5EF4-FFF2-40B4-BE49-F238E27FC236}">
                <a16:creationId xmlns:a16="http://schemas.microsoft.com/office/drawing/2014/main" id="{663BA15D-FD0A-4A2D-B956-2CD35EABA77D}"/>
              </a:ext>
            </a:extLst>
          </p:cNvPr>
          <p:cNvSpPr txBox="1"/>
          <p:nvPr/>
        </p:nvSpPr>
        <p:spPr>
          <a:xfrm>
            <a:off x="495300" y="3039330"/>
            <a:ext cx="6972300" cy="307777"/>
          </a:xfrm>
          <a:prstGeom prst="rect">
            <a:avLst/>
          </a:prstGeom>
          <a:noFill/>
        </p:spPr>
        <p:txBody>
          <a:bodyPr wrap="square" rtlCol="0">
            <a:spAutoFit/>
          </a:bodyPr>
          <a:lstStyle/>
          <a:p>
            <a:pPr marL="285750" indent="-285750">
              <a:buFont typeface="Arial" panose="020B0604020202020204" pitchFamily="34" charset="0"/>
              <a:buChar char="•"/>
            </a:pPr>
            <a:r>
              <a:rPr lang="en-US" sz="1400" dirty="0"/>
              <a:t>On and Off commands are hardly a compelling usage case</a:t>
            </a:r>
          </a:p>
        </p:txBody>
      </p:sp>
      <p:grpSp>
        <p:nvGrpSpPr>
          <p:cNvPr id="18" name="Group 17">
            <a:extLst>
              <a:ext uri="{FF2B5EF4-FFF2-40B4-BE49-F238E27FC236}">
                <a16:creationId xmlns:a16="http://schemas.microsoft.com/office/drawing/2014/main" id="{C94616D0-E81A-4AA4-B923-F8F27C594EC6}"/>
              </a:ext>
            </a:extLst>
          </p:cNvPr>
          <p:cNvGrpSpPr/>
          <p:nvPr/>
        </p:nvGrpSpPr>
        <p:grpSpPr>
          <a:xfrm>
            <a:off x="1232647" y="1599279"/>
            <a:ext cx="1600200" cy="311956"/>
            <a:chOff x="1200150" y="1573994"/>
            <a:chExt cx="1600200" cy="311956"/>
          </a:xfrm>
        </p:grpSpPr>
        <p:sp>
          <p:nvSpPr>
            <p:cNvPr id="19" name="Arrow: Right 18">
              <a:extLst>
                <a:ext uri="{FF2B5EF4-FFF2-40B4-BE49-F238E27FC236}">
                  <a16:creationId xmlns:a16="http://schemas.microsoft.com/office/drawing/2014/main" id="{8057CEB9-C9D7-4803-9AEE-7739C2221531}"/>
                </a:ext>
              </a:extLst>
            </p:cNvPr>
            <p:cNvSpPr/>
            <p:nvPr/>
          </p:nvSpPr>
          <p:spPr>
            <a:xfrm>
              <a:off x="1295400" y="1777937"/>
              <a:ext cx="1371600" cy="108013"/>
            </a:xfrm>
            <a:prstGeom prst="rightArrow">
              <a:avLst/>
            </a:prstGeom>
            <a:gradFill flip="none" rotWithShape="1">
              <a:gsLst>
                <a:gs pos="0">
                  <a:srgbClr val="00B050"/>
                </a:gs>
                <a:gs pos="100000">
                  <a:srgbClr val="FF0000"/>
                </a:gs>
              </a:gsLst>
              <a:lin ang="10800000" scaled="1"/>
              <a:tileRect/>
            </a:gradFill>
            <a:ln w="41275">
              <a:noFill/>
              <a:prstDash val="dash"/>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99F95B6-6B0D-4A3A-B21D-78E6DC99034E}"/>
                </a:ext>
              </a:extLst>
            </p:cNvPr>
            <p:cNvSpPr txBox="1"/>
            <p:nvPr/>
          </p:nvSpPr>
          <p:spPr>
            <a:xfrm>
              <a:off x="1200150" y="1573994"/>
              <a:ext cx="1600200" cy="276999"/>
            </a:xfrm>
            <a:prstGeom prst="rect">
              <a:avLst/>
            </a:prstGeom>
            <a:noFill/>
          </p:spPr>
          <p:txBody>
            <a:bodyPr wrap="square" rtlCol="0">
              <a:spAutoFit/>
            </a:bodyPr>
            <a:lstStyle/>
            <a:p>
              <a:r>
                <a:rPr lang="en-US" sz="1200" dirty="0"/>
                <a:t>“blink” Command</a:t>
              </a:r>
            </a:p>
          </p:txBody>
        </p:sp>
      </p:grpSp>
      <p:grpSp>
        <p:nvGrpSpPr>
          <p:cNvPr id="3" name="Group 2">
            <a:extLst>
              <a:ext uri="{FF2B5EF4-FFF2-40B4-BE49-F238E27FC236}">
                <a16:creationId xmlns:a16="http://schemas.microsoft.com/office/drawing/2014/main" id="{50D24D40-6B58-465A-B99C-BFF79183A920}"/>
              </a:ext>
            </a:extLst>
          </p:cNvPr>
          <p:cNvGrpSpPr/>
          <p:nvPr/>
        </p:nvGrpSpPr>
        <p:grpSpPr>
          <a:xfrm>
            <a:off x="1225507" y="1946986"/>
            <a:ext cx="1600200" cy="311956"/>
            <a:chOff x="1191889" y="2582923"/>
            <a:chExt cx="1600200" cy="311956"/>
          </a:xfrm>
        </p:grpSpPr>
        <p:sp>
          <p:nvSpPr>
            <p:cNvPr id="22" name="Arrow: Right 21">
              <a:extLst>
                <a:ext uri="{FF2B5EF4-FFF2-40B4-BE49-F238E27FC236}">
                  <a16:creationId xmlns:a16="http://schemas.microsoft.com/office/drawing/2014/main" id="{CB2639E0-37E9-483C-9D5B-0B075530E3B9}"/>
                </a:ext>
              </a:extLst>
            </p:cNvPr>
            <p:cNvSpPr/>
            <p:nvPr/>
          </p:nvSpPr>
          <p:spPr>
            <a:xfrm>
              <a:off x="1287139" y="2786866"/>
              <a:ext cx="1371600" cy="108013"/>
            </a:xfrm>
            <a:prstGeom prst="rightArrow">
              <a:avLst/>
            </a:prstGeom>
            <a:solidFill>
              <a:srgbClr val="5EEC3C"/>
            </a:solidFill>
            <a:ln w="6350">
              <a:solidFill>
                <a:schemeClr val="tx1"/>
              </a:solidFill>
              <a:prstDash val="solid"/>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78EDF746-739F-433A-BA00-95B90F994E40}"/>
                </a:ext>
              </a:extLst>
            </p:cNvPr>
            <p:cNvSpPr txBox="1"/>
            <p:nvPr/>
          </p:nvSpPr>
          <p:spPr>
            <a:xfrm>
              <a:off x="1191889" y="2582923"/>
              <a:ext cx="1600200" cy="276999"/>
            </a:xfrm>
            <a:prstGeom prst="rect">
              <a:avLst/>
            </a:prstGeom>
            <a:noFill/>
          </p:spPr>
          <p:txBody>
            <a:bodyPr wrap="square" rtlCol="0">
              <a:spAutoFit/>
            </a:bodyPr>
            <a:lstStyle/>
            <a:p>
              <a:r>
                <a:rPr lang="en-US" sz="1200" dirty="0"/>
                <a:t>“onTime (ms)”</a:t>
              </a:r>
            </a:p>
          </p:txBody>
        </p:sp>
      </p:grpSp>
      <p:grpSp>
        <p:nvGrpSpPr>
          <p:cNvPr id="7" name="Group 6">
            <a:extLst>
              <a:ext uri="{FF2B5EF4-FFF2-40B4-BE49-F238E27FC236}">
                <a16:creationId xmlns:a16="http://schemas.microsoft.com/office/drawing/2014/main" id="{802911B6-42BE-483C-93ED-A15486610DAC}"/>
              </a:ext>
            </a:extLst>
          </p:cNvPr>
          <p:cNvGrpSpPr/>
          <p:nvPr/>
        </p:nvGrpSpPr>
        <p:grpSpPr>
          <a:xfrm>
            <a:off x="1232647" y="2269675"/>
            <a:ext cx="1600200" cy="311956"/>
            <a:chOff x="1199029" y="2905612"/>
            <a:chExt cx="1600200" cy="311956"/>
          </a:xfrm>
        </p:grpSpPr>
        <p:sp>
          <p:nvSpPr>
            <p:cNvPr id="25" name="Arrow: Right 24">
              <a:extLst>
                <a:ext uri="{FF2B5EF4-FFF2-40B4-BE49-F238E27FC236}">
                  <a16:creationId xmlns:a16="http://schemas.microsoft.com/office/drawing/2014/main" id="{0469270F-293B-41C4-A164-7CC462BC2A6D}"/>
                </a:ext>
              </a:extLst>
            </p:cNvPr>
            <p:cNvSpPr/>
            <p:nvPr/>
          </p:nvSpPr>
          <p:spPr>
            <a:xfrm>
              <a:off x="1294279" y="3109555"/>
              <a:ext cx="1371600" cy="108013"/>
            </a:xfrm>
            <a:prstGeom prst="rightArrow">
              <a:avLst/>
            </a:prstGeom>
            <a:solidFill>
              <a:srgbClr val="FF0000"/>
            </a:solidFill>
            <a:ln w="6350">
              <a:solidFill>
                <a:schemeClr val="tx1"/>
              </a:solidFill>
              <a:prstDash val="solid"/>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931A75AD-3CF5-4093-9041-B882BDF23375}"/>
                </a:ext>
              </a:extLst>
            </p:cNvPr>
            <p:cNvSpPr txBox="1"/>
            <p:nvPr/>
          </p:nvSpPr>
          <p:spPr>
            <a:xfrm>
              <a:off x="1199029" y="2905612"/>
              <a:ext cx="1600200" cy="276999"/>
            </a:xfrm>
            <a:prstGeom prst="rect">
              <a:avLst/>
            </a:prstGeom>
            <a:noFill/>
          </p:spPr>
          <p:txBody>
            <a:bodyPr wrap="square" rtlCol="0">
              <a:spAutoFit/>
            </a:bodyPr>
            <a:lstStyle/>
            <a:p>
              <a:r>
                <a:rPr lang="en-US" sz="1200" dirty="0"/>
                <a:t>“offTime (ms)”</a:t>
              </a:r>
            </a:p>
          </p:txBody>
        </p:sp>
      </p:grpSp>
      <p:grpSp>
        <p:nvGrpSpPr>
          <p:cNvPr id="27" name="Group 26">
            <a:extLst>
              <a:ext uri="{FF2B5EF4-FFF2-40B4-BE49-F238E27FC236}">
                <a16:creationId xmlns:a16="http://schemas.microsoft.com/office/drawing/2014/main" id="{12407695-FA22-46D3-86F4-B6D51E5DAF9E}"/>
              </a:ext>
            </a:extLst>
          </p:cNvPr>
          <p:cNvGrpSpPr/>
          <p:nvPr/>
        </p:nvGrpSpPr>
        <p:grpSpPr>
          <a:xfrm>
            <a:off x="4605618" y="1539255"/>
            <a:ext cx="1371600" cy="350849"/>
            <a:chOff x="4572000" y="1782751"/>
            <a:chExt cx="1371600" cy="350849"/>
          </a:xfrm>
        </p:grpSpPr>
        <p:sp>
          <p:nvSpPr>
            <p:cNvPr id="28" name="Arrow: Right 27">
              <a:extLst>
                <a:ext uri="{FF2B5EF4-FFF2-40B4-BE49-F238E27FC236}">
                  <a16:creationId xmlns:a16="http://schemas.microsoft.com/office/drawing/2014/main" id="{6185A85E-B0C5-4F3A-B646-CD77CB069572}"/>
                </a:ext>
              </a:extLst>
            </p:cNvPr>
            <p:cNvSpPr/>
            <p:nvPr/>
          </p:nvSpPr>
          <p:spPr>
            <a:xfrm>
              <a:off x="4572000" y="1981200"/>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835CBC53-A5D4-45A4-AFAC-01DDDBF7A7B9}"/>
                </a:ext>
              </a:extLst>
            </p:cNvPr>
            <p:cNvSpPr txBox="1"/>
            <p:nvPr/>
          </p:nvSpPr>
          <p:spPr>
            <a:xfrm>
              <a:off x="4953000" y="1782751"/>
              <a:ext cx="990600" cy="276999"/>
            </a:xfrm>
            <a:prstGeom prst="rect">
              <a:avLst/>
            </a:prstGeom>
            <a:noFill/>
          </p:spPr>
          <p:txBody>
            <a:bodyPr wrap="square" rtlCol="0">
              <a:spAutoFit/>
            </a:bodyPr>
            <a:lstStyle/>
            <a:p>
              <a:r>
                <a:rPr lang="en-US" sz="1200" dirty="0"/>
                <a:t>state (T / F)</a:t>
              </a:r>
            </a:p>
          </p:txBody>
        </p:sp>
      </p:grpSp>
      <p:sp>
        <p:nvSpPr>
          <p:cNvPr id="32" name="TextBox 31">
            <a:extLst>
              <a:ext uri="{FF2B5EF4-FFF2-40B4-BE49-F238E27FC236}">
                <a16:creationId xmlns:a16="http://schemas.microsoft.com/office/drawing/2014/main" id="{317193A4-A0BA-4C8D-9719-0DA95A31E2D9}"/>
              </a:ext>
            </a:extLst>
          </p:cNvPr>
          <p:cNvSpPr txBox="1"/>
          <p:nvPr/>
        </p:nvSpPr>
        <p:spPr>
          <a:xfrm>
            <a:off x="495300" y="3347107"/>
            <a:ext cx="6781800" cy="307777"/>
          </a:xfrm>
          <a:prstGeom prst="rect">
            <a:avLst/>
          </a:prstGeom>
          <a:noFill/>
        </p:spPr>
        <p:txBody>
          <a:bodyPr wrap="square" rtlCol="0">
            <a:spAutoFit/>
          </a:bodyPr>
          <a:lstStyle/>
          <a:p>
            <a:pPr marL="285750" indent="-285750">
              <a:buFont typeface="Arial" panose="020B0604020202020204" pitchFamily="34" charset="0"/>
              <a:buChar char="•"/>
            </a:pPr>
            <a:r>
              <a:rPr lang="en-US" sz="1400" dirty="0"/>
              <a:t>A blink command for our class makes it a bit more interesting </a:t>
            </a:r>
          </a:p>
        </p:txBody>
      </p:sp>
      <p:grpSp>
        <p:nvGrpSpPr>
          <p:cNvPr id="33" name="Group 32">
            <a:extLst>
              <a:ext uri="{FF2B5EF4-FFF2-40B4-BE49-F238E27FC236}">
                <a16:creationId xmlns:a16="http://schemas.microsoft.com/office/drawing/2014/main" id="{2FAD6FB3-5D0A-4F9D-9AEF-6F03F1A3C700}"/>
              </a:ext>
            </a:extLst>
          </p:cNvPr>
          <p:cNvGrpSpPr/>
          <p:nvPr/>
        </p:nvGrpSpPr>
        <p:grpSpPr>
          <a:xfrm>
            <a:off x="1224386" y="2544021"/>
            <a:ext cx="1600200" cy="311956"/>
            <a:chOff x="1199029" y="2905612"/>
            <a:chExt cx="1600200" cy="311956"/>
          </a:xfrm>
        </p:grpSpPr>
        <p:sp>
          <p:nvSpPr>
            <p:cNvPr id="34" name="Arrow: Right 33">
              <a:extLst>
                <a:ext uri="{FF2B5EF4-FFF2-40B4-BE49-F238E27FC236}">
                  <a16:creationId xmlns:a16="http://schemas.microsoft.com/office/drawing/2014/main" id="{DF44FC8E-99CC-48BA-84B3-58303B2BA1BD}"/>
                </a:ext>
              </a:extLst>
            </p:cNvPr>
            <p:cNvSpPr/>
            <p:nvPr/>
          </p:nvSpPr>
          <p:spPr>
            <a:xfrm>
              <a:off x="1294279" y="3109555"/>
              <a:ext cx="1371600" cy="108013"/>
            </a:xfrm>
            <a:prstGeom prst="rightArrow">
              <a:avLst/>
            </a:prstGeom>
            <a:solidFill>
              <a:srgbClr val="0070C0"/>
            </a:solidFill>
            <a:ln w="15875">
              <a:solidFill>
                <a:schemeClr val="tx1"/>
              </a:solidFill>
              <a:prstDash val="sysDash"/>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2DF7539F-1BCA-4C90-B5C8-1E812BFE0DD4}"/>
                </a:ext>
              </a:extLst>
            </p:cNvPr>
            <p:cNvSpPr txBox="1"/>
            <p:nvPr/>
          </p:nvSpPr>
          <p:spPr>
            <a:xfrm>
              <a:off x="1199029" y="2905612"/>
              <a:ext cx="1600200" cy="276999"/>
            </a:xfrm>
            <a:prstGeom prst="rect">
              <a:avLst/>
            </a:prstGeom>
            <a:noFill/>
          </p:spPr>
          <p:txBody>
            <a:bodyPr wrap="square" rtlCol="0">
              <a:spAutoFit/>
            </a:bodyPr>
            <a:lstStyle/>
            <a:p>
              <a:r>
                <a:rPr lang="en-US" sz="1200" dirty="0"/>
                <a:t>“update()”</a:t>
              </a:r>
            </a:p>
          </p:txBody>
        </p:sp>
      </p:grpSp>
      <p:sp>
        <p:nvSpPr>
          <p:cNvPr id="31" name="Flowchart: Card 30">
            <a:extLst>
              <a:ext uri="{FF2B5EF4-FFF2-40B4-BE49-F238E27FC236}">
                <a16:creationId xmlns:a16="http://schemas.microsoft.com/office/drawing/2014/main" id="{5581CDAB-D23A-4542-95BC-C9B0BFA278F2}"/>
              </a:ext>
            </a:extLst>
          </p:cNvPr>
          <p:cNvSpPr/>
          <p:nvPr/>
        </p:nvSpPr>
        <p:spPr>
          <a:xfrm>
            <a:off x="2692356" y="687177"/>
            <a:ext cx="1989461" cy="2239235"/>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8EF1971-53C3-497C-95CE-FDDE59DFBDFD}"/>
              </a:ext>
            </a:extLst>
          </p:cNvPr>
          <p:cNvSpPr txBox="1"/>
          <p:nvPr/>
        </p:nvSpPr>
        <p:spPr>
          <a:xfrm>
            <a:off x="495300" y="3675784"/>
            <a:ext cx="7124700" cy="523220"/>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lvl1pPr>
          </a:lstStyle>
          <a:p>
            <a:r>
              <a:rPr lang="en-US" dirty="0"/>
              <a:t>User definable on time and off times - better </a:t>
            </a:r>
          </a:p>
          <a:p>
            <a:r>
              <a:rPr lang="en-US" dirty="0"/>
              <a:t>Blinking an LED output without ever calling delay() is an example of hidden complexity</a:t>
            </a:r>
          </a:p>
        </p:txBody>
      </p:sp>
      <p:sp>
        <p:nvSpPr>
          <p:cNvPr id="21" name="TextBox 20">
            <a:extLst>
              <a:ext uri="{FF2B5EF4-FFF2-40B4-BE49-F238E27FC236}">
                <a16:creationId xmlns:a16="http://schemas.microsoft.com/office/drawing/2014/main" id="{983AD7F0-2FFE-4714-BB22-ABC69A8ED789}"/>
              </a:ext>
            </a:extLst>
          </p:cNvPr>
          <p:cNvSpPr txBox="1"/>
          <p:nvPr/>
        </p:nvSpPr>
        <p:spPr>
          <a:xfrm>
            <a:off x="533400" y="4358845"/>
            <a:ext cx="7011848" cy="338554"/>
          </a:xfrm>
          <a:prstGeom prst="rect">
            <a:avLst/>
          </a:prstGeom>
          <a:noFill/>
        </p:spPr>
        <p:txBody>
          <a:bodyPr wrap="square" rtlCol="0">
            <a:spAutoFit/>
          </a:bodyPr>
          <a:lstStyle/>
          <a:p>
            <a:pPr marL="0" indent="0">
              <a:buNone/>
            </a:pPr>
            <a:r>
              <a:rPr lang="en-US" sz="1600" dirty="0"/>
              <a:t>As a </a:t>
            </a:r>
            <a:r>
              <a:rPr lang="en-US" sz="1600" b="1" i="1" dirty="0">
                <a:solidFill>
                  <a:srgbClr val="990099"/>
                </a:solidFill>
              </a:rPr>
              <a:t>user</a:t>
            </a:r>
            <a:r>
              <a:rPr lang="en-US" sz="1600" dirty="0"/>
              <a:t> you don’t need to know how it works, only that it does work!</a:t>
            </a:r>
          </a:p>
        </p:txBody>
      </p:sp>
      <p:grpSp>
        <p:nvGrpSpPr>
          <p:cNvPr id="36" name="Group 35">
            <a:extLst>
              <a:ext uri="{FF2B5EF4-FFF2-40B4-BE49-F238E27FC236}">
                <a16:creationId xmlns:a16="http://schemas.microsoft.com/office/drawing/2014/main" id="{B6C7450D-AF1F-41F8-8A19-9C387E274EAA}"/>
              </a:ext>
            </a:extLst>
          </p:cNvPr>
          <p:cNvGrpSpPr/>
          <p:nvPr/>
        </p:nvGrpSpPr>
        <p:grpSpPr>
          <a:xfrm>
            <a:off x="1225507" y="1590351"/>
            <a:ext cx="1600200" cy="311956"/>
            <a:chOff x="1199029" y="2905612"/>
            <a:chExt cx="1600200" cy="311956"/>
          </a:xfrm>
        </p:grpSpPr>
        <p:sp>
          <p:nvSpPr>
            <p:cNvPr id="37" name="Arrow: Right 36">
              <a:extLst>
                <a:ext uri="{FF2B5EF4-FFF2-40B4-BE49-F238E27FC236}">
                  <a16:creationId xmlns:a16="http://schemas.microsoft.com/office/drawing/2014/main" id="{D7EB195B-142B-4E5A-A493-17C26B1515F3}"/>
                </a:ext>
              </a:extLst>
            </p:cNvPr>
            <p:cNvSpPr/>
            <p:nvPr/>
          </p:nvSpPr>
          <p:spPr>
            <a:xfrm>
              <a:off x="1294279" y="3109555"/>
              <a:ext cx="1371600" cy="108013"/>
            </a:xfrm>
            <a:prstGeom prst="rightArrow">
              <a:avLst/>
            </a:prstGeom>
            <a:solidFill>
              <a:srgbClr val="0070C0"/>
            </a:solidFill>
            <a:ln w="15875">
              <a:solidFill>
                <a:schemeClr val="tx1"/>
              </a:solidFill>
              <a:prstDash val="sysDash"/>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7DE93997-A9FC-44AF-B22C-166B55BE83B5}"/>
                </a:ext>
              </a:extLst>
            </p:cNvPr>
            <p:cNvSpPr txBox="1"/>
            <p:nvPr/>
          </p:nvSpPr>
          <p:spPr>
            <a:xfrm>
              <a:off x="1199029" y="2905612"/>
              <a:ext cx="1600200" cy="276999"/>
            </a:xfrm>
            <a:prstGeom prst="rect">
              <a:avLst/>
            </a:prstGeom>
            <a:noFill/>
          </p:spPr>
          <p:txBody>
            <a:bodyPr wrap="square" rtlCol="0">
              <a:spAutoFit/>
            </a:bodyPr>
            <a:lstStyle/>
            <a:p>
              <a:r>
                <a:rPr lang="en-US" sz="1200" dirty="0"/>
                <a:t>“update()”</a:t>
              </a:r>
            </a:p>
          </p:txBody>
        </p:sp>
      </p:grpSp>
      <p:sp>
        <p:nvSpPr>
          <p:cNvPr id="24" name="Rectangle: Rounded Corners 23">
            <a:extLst>
              <a:ext uri="{FF2B5EF4-FFF2-40B4-BE49-F238E27FC236}">
                <a16:creationId xmlns:a16="http://schemas.microsoft.com/office/drawing/2014/main" id="{8875BB46-FF93-4388-BABA-D7460A971D66}"/>
              </a:ext>
            </a:extLst>
          </p:cNvPr>
          <p:cNvSpPr/>
          <p:nvPr/>
        </p:nvSpPr>
        <p:spPr>
          <a:xfrm rot="19689217">
            <a:off x="2796468" y="1553092"/>
            <a:ext cx="1746910" cy="5319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Complexity is hidden inside the shoebox</a:t>
            </a:r>
          </a:p>
        </p:txBody>
      </p:sp>
    </p:spTree>
    <p:extLst>
      <p:ext uri="{BB962C8B-B14F-4D97-AF65-F5344CB8AC3E}">
        <p14:creationId xmlns:p14="http://schemas.microsoft.com/office/powerpoint/2010/main" val="1751438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0" presetClass="exit" presetSubtype="0" fill="hold" nodeType="withEffect">
                                  <p:stCondLst>
                                    <p:cond delay="0"/>
                                  </p:stCondLst>
                                  <p:childTnLst>
                                    <p:animEffect transition="out" filter="fade">
                                      <p:cBhvr>
                                        <p:cTn id="14" dur="500"/>
                                        <p:tgtEl>
                                          <p:spTgt spid="36"/>
                                        </p:tgtEl>
                                      </p:cBhvr>
                                    </p:animEffect>
                                    <p:set>
                                      <p:cBhvr>
                                        <p:cTn id="15" dur="1" fill="hold">
                                          <p:stCondLst>
                                            <p:cond delay="499"/>
                                          </p:stCondLst>
                                        </p:cTn>
                                        <p:tgtEl>
                                          <p:spTgt spid="36"/>
                                        </p:tgtEl>
                                        <p:attrNameLst>
                                          <p:attrName>style.visibility</p:attrName>
                                        </p:attrNameLst>
                                      </p:cBhvr>
                                      <p:to>
                                        <p:strVal val="hidden"/>
                                      </p:to>
                                    </p:se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2" presetClass="entr" presetSubtype="4" fill="hold" grpId="0" nodeType="withEffect">
                                  <p:stCondLst>
                                    <p:cond delay="0"/>
                                  </p:stCondLst>
                                  <p:childTnLst>
                                    <p:set>
                                      <p:cBhvr>
                                        <p:cTn id="21" dur="1" fill="hold">
                                          <p:stCondLst>
                                            <p:cond delay="0"/>
                                          </p:stCondLst>
                                        </p:cTn>
                                        <p:tgtEl>
                                          <p:spTgt spid="32"/>
                                        </p:tgtEl>
                                        <p:attrNameLst>
                                          <p:attrName>style.visibility</p:attrName>
                                        </p:attrNameLst>
                                      </p:cBhvr>
                                      <p:to>
                                        <p:strVal val="visible"/>
                                      </p:to>
                                    </p:set>
                                    <p:anim calcmode="lin" valueType="num">
                                      <p:cBhvr additive="base">
                                        <p:cTn id="22" dur="500" fill="hold"/>
                                        <p:tgtEl>
                                          <p:spTgt spid="32"/>
                                        </p:tgtEl>
                                        <p:attrNameLst>
                                          <p:attrName>ppt_x</p:attrName>
                                        </p:attrNameLst>
                                      </p:cBhvr>
                                      <p:tavLst>
                                        <p:tav tm="0">
                                          <p:val>
                                            <p:strVal val="#ppt_x"/>
                                          </p:val>
                                        </p:tav>
                                        <p:tav tm="100000">
                                          <p:val>
                                            <p:strVal val="#ppt_x"/>
                                          </p:val>
                                        </p:tav>
                                      </p:tavLst>
                                    </p:anim>
                                    <p:anim calcmode="lin" valueType="num">
                                      <p:cBhvr additive="base">
                                        <p:cTn id="23"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par>
                                <p:cTn id="29" presetID="10" presetClass="entr" presetSubtype="0" fill="hold"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par>
                                <p:cTn id="32" presetID="10" presetClass="entr" presetSubtype="0" fill="hold"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nodeType="with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42" presetClass="entr" presetSubtype="0" fill="hold" grpId="0" nodeType="with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1000"/>
                                        <p:tgtEl>
                                          <p:spTgt spid="6"/>
                                        </p:tgtEl>
                                      </p:cBhvr>
                                    </p:animEffect>
                                    <p:anim calcmode="lin" valueType="num">
                                      <p:cBhvr>
                                        <p:cTn id="41" dur="1000" fill="hold"/>
                                        <p:tgtEl>
                                          <p:spTgt spid="6"/>
                                        </p:tgtEl>
                                        <p:attrNameLst>
                                          <p:attrName>ppt_x</p:attrName>
                                        </p:attrNameLst>
                                      </p:cBhvr>
                                      <p:tavLst>
                                        <p:tav tm="0">
                                          <p:val>
                                            <p:strVal val="#ppt_x"/>
                                          </p:val>
                                        </p:tav>
                                        <p:tav tm="100000">
                                          <p:val>
                                            <p:strVal val="#ppt_x"/>
                                          </p:val>
                                        </p:tav>
                                      </p:tavLst>
                                    </p:anim>
                                    <p:anim calcmode="lin" valueType="num">
                                      <p:cBhvr>
                                        <p:cTn id="4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1000"/>
                                        <p:tgtEl>
                                          <p:spTgt spid="21"/>
                                        </p:tgtEl>
                                      </p:cBhvr>
                                    </p:animEffect>
                                    <p:anim calcmode="lin" valueType="num">
                                      <p:cBhvr>
                                        <p:cTn id="48" dur="1000" fill="hold"/>
                                        <p:tgtEl>
                                          <p:spTgt spid="21"/>
                                        </p:tgtEl>
                                        <p:attrNameLst>
                                          <p:attrName>ppt_x</p:attrName>
                                        </p:attrNameLst>
                                      </p:cBhvr>
                                      <p:tavLst>
                                        <p:tav tm="0">
                                          <p:val>
                                            <p:strVal val="#ppt_x"/>
                                          </p:val>
                                        </p:tav>
                                        <p:tav tm="100000">
                                          <p:val>
                                            <p:strVal val="#ppt_x"/>
                                          </p:val>
                                        </p:tav>
                                      </p:tavLst>
                                    </p:anim>
                                    <p:anim calcmode="lin" valueType="num">
                                      <p:cBhvr>
                                        <p:cTn id="49" dur="1000" fill="hold"/>
                                        <p:tgtEl>
                                          <p:spTgt spid="21"/>
                                        </p:tgtEl>
                                        <p:attrNameLst>
                                          <p:attrName>ppt_y</p:attrName>
                                        </p:attrNameLst>
                                      </p:cBhvr>
                                      <p:tavLst>
                                        <p:tav tm="0">
                                          <p:val>
                                            <p:strVal val="#ppt_y+.1"/>
                                          </p:val>
                                        </p:tav>
                                        <p:tav tm="100000">
                                          <p:val>
                                            <p:strVal val="#ppt_y"/>
                                          </p:val>
                                        </p:tav>
                                      </p:tavLst>
                                    </p:anim>
                                  </p:childTnLst>
                                </p:cTn>
                              </p:par>
                            </p:childTnLst>
                          </p:cTn>
                        </p:par>
                        <p:par>
                          <p:cTn id="50" fill="hold">
                            <p:stCondLst>
                              <p:cond delay="1000"/>
                            </p:stCondLst>
                            <p:childTnLst>
                              <p:par>
                                <p:cTn id="51" presetID="1" presetClass="entr" presetSubtype="0" fill="hold" grpId="0" nodeType="afterEffect">
                                  <p:stCondLst>
                                    <p:cond delay="0"/>
                                  </p:stCondLst>
                                  <p:childTnLst>
                                    <p:set>
                                      <p:cBhvr>
                                        <p:cTn id="5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32" grpId="0"/>
      <p:bldP spid="31" grpId="0" animBg="1"/>
      <p:bldP spid="6" grpId="0"/>
      <p:bldP spid="21" grpId="0"/>
      <p:bldP spid="2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103" y="134887"/>
            <a:ext cx="7016194" cy="552290"/>
          </a:xfrm>
        </p:spPr>
        <p:txBody>
          <a:bodyPr>
            <a:normAutofit fontScale="90000"/>
          </a:bodyPr>
          <a:lstStyle/>
          <a:p>
            <a:r>
              <a:rPr lang="en-US" dirty="0"/>
              <a:t>Live Demo Time</a:t>
            </a:r>
          </a:p>
        </p:txBody>
      </p:sp>
      <p:sp>
        <p:nvSpPr>
          <p:cNvPr id="39" name="TextBox 38">
            <a:extLst>
              <a:ext uri="{FF2B5EF4-FFF2-40B4-BE49-F238E27FC236}">
                <a16:creationId xmlns:a16="http://schemas.microsoft.com/office/drawing/2014/main" id="{B2151CEE-8C31-4CF6-98A5-87996386EAD4}"/>
              </a:ext>
            </a:extLst>
          </p:cNvPr>
          <p:cNvSpPr txBox="1"/>
          <p:nvPr/>
        </p:nvSpPr>
        <p:spPr>
          <a:xfrm>
            <a:off x="349019" y="1541690"/>
            <a:ext cx="7239000"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Single LED blinking</a:t>
            </a:r>
          </a:p>
          <a:p>
            <a:pPr marL="285750" indent="-285750">
              <a:buFont typeface="Arial" panose="020B0604020202020204" pitchFamily="34" charset="0"/>
              <a:buChar char="•"/>
            </a:pPr>
            <a:r>
              <a:rPr lang="en-US" sz="2000" dirty="0"/>
              <a:t>Multiple LEDs blinking with different patterns</a:t>
            </a:r>
          </a:p>
          <a:p>
            <a:pPr marL="285750" indent="-285750">
              <a:buFont typeface="Arial" panose="020B0604020202020204" pitchFamily="34" charset="0"/>
              <a:buChar char="•"/>
            </a:pPr>
            <a:r>
              <a:rPr lang="en-US" sz="2000" dirty="0"/>
              <a:t>Multiple LEDs blinking with different patterns and a Servo sweep</a:t>
            </a:r>
          </a:p>
        </p:txBody>
      </p:sp>
    </p:spTree>
    <p:extLst>
      <p:ext uri="{BB962C8B-B14F-4D97-AF65-F5344CB8AC3E}">
        <p14:creationId xmlns:p14="http://schemas.microsoft.com/office/powerpoint/2010/main" val="2012332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103" y="134887"/>
            <a:ext cx="7016194" cy="552290"/>
          </a:xfrm>
        </p:spPr>
        <p:txBody>
          <a:bodyPr>
            <a:normAutofit fontScale="90000"/>
          </a:bodyPr>
          <a:lstStyle/>
          <a:p>
            <a:r>
              <a:rPr lang="en-US" dirty="0"/>
              <a:t>Going deeper with a code review….</a:t>
            </a:r>
          </a:p>
        </p:txBody>
      </p:sp>
      <p:sp>
        <p:nvSpPr>
          <p:cNvPr id="2" name="Flowchart: Card 1">
            <a:extLst>
              <a:ext uri="{FF2B5EF4-FFF2-40B4-BE49-F238E27FC236}">
                <a16:creationId xmlns:a16="http://schemas.microsoft.com/office/drawing/2014/main" id="{D28882D0-34A9-4243-A02D-162E9AC1F25A}"/>
              </a:ext>
            </a:extLst>
          </p:cNvPr>
          <p:cNvSpPr/>
          <p:nvPr/>
        </p:nvSpPr>
        <p:spPr>
          <a:xfrm>
            <a:off x="2700618" y="861139"/>
            <a:ext cx="1905000" cy="1074674"/>
          </a:xfrm>
          <a:prstGeom prst="flowChartPunchedCar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LED2 Class</a:t>
            </a:r>
          </a:p>
        </p:txBody>
      </p:sp>
      <p:sp>
        <p:nvSpPr>
          <p:cNvPr id="44" name="TextBox 43">
            <a:extLst>
              <a:ext uri="{FF2B5EF4-FFF2-40B4-BE49-F238E27FC236}">
                <a16:creationId xmlns:a16="http://schemas.microsoft.com/office/drawing/2014/main" id="{5D761BD8-A907-41A7-8503-4DFBBAA4C39C}"/>
              </a:ext>
            </a:extLst>
          </p:cNvPr>
          <p:cNvSpPr txBox="1"/>
          <p:nvPr/>
        </p:nvSpPr>
        <p:spPr>
          <a:xfrm>
            <a:off x="533400" y="2436427"/>
            <a:ext cx="6781800" cy="1384995"/>
          </a:xfrm>
          <a:prstGeom prst="rect">
            <a:avLst/>
          </a:prstGeom>
          <a:noFill/>
        </p:spPr>
        <p:txBody>
          <a:bodyPr wrap="square" rtlCol="0">
            <a:spAutoFit/>
          </a:bodyPr>
          <a:lstStyle/>
          <a:p>
            <a:r>
              <a:rPr lang="en-US" sz="2800" dirty="0"/>
              <a:t>Lets take a look at and talk through the code:</a:t>
            </a:r>
          </a:p>
          <a:p>
            <a:r>
              <a:rPr lang="en-US" sz="2800" dirty="0"/>
              <a:t>Latest:  </a:t>
            </a:r>
            <a:r>
              <a:rPr lang="en-US" sz="2800" dirty="0">
                <a:hlinkClick r:id="rId3"/>
              </a:rPr>
              <a:t>https://github.com/Alan-Lomax/Led2</a:t>
            </a:r>
            <a:r>
              <a:rPr lang="en-US" sz="2800" dirty="0"/>
              <a:t> </a:t>
            </a:r>
          </a:p>
          <a:p>
            <a:r>
              <a:rPr lang="en-US" sz="2800" dirty="0"/>
              <a:t>A snapshot also included in Backup.</a:t>
            </a:r>
          </a:p>
        </p:txBody>
      </p:sp>
      <p:pic>
        <p:nvPicPr>
          <p:cNvPr id="8" name="Picture 7">
            <a:extLst>
              <a:ext uri="{FF2B5EF4-FFF2-40B4-BE49-F238E27FC236}">
                <a16:creationId xmlns:a16="http://schemas.microsoft.com/office/drawing/2014/main" id="{607F9238-500B-4B4C-914E-784AB78B04B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0467876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Recap</a:t>
            </a:r>
          </a:p>
        </p:txBody>
      </p:sp>
      <p:sp>
        <p:nvSpPr>
          <p:cNvPr id="5" name="Content Placeholder 4"/>
          <p:cNvSpPr>
            <a:spLocks noGrp="1"/>
          </p:cNvSpPr>
          <p:nvPr>
            <p:ph idx="1"/>
          </p:nvPr>
        </p:nvSpPr>
        <p:spPr>
          <a:xfrm>
            <a:off x="457200" y="1197405"/>
            <a:ext cx="7162799" cy="3576168"/>
          </a:xfrm>
        </p:spPr>
        <p:txBody>
          <a:bodyPr>
            <a:normAutofit/>
          </a:bodyPr>
          <a:lstStyle/>
          <a:p>
            <a:pPr>
              <a:buFont typeface="Wingdings" panose="05000000000000000000" pitchFamily="2" charset="2"/>
              <a:buChar char="ü"/>
            </a:pPr>
            <a:r>
              <a:rPr lang="en-US" sz="2400" dirty="0">
                <a:solidFill>
                  <a:srgbClr val="00B050"/>
                </a:solidFill>
              </a:rPr>
              <a:t>A blueprint for making software ‘objects’</a:t>
            </a:r>
          </a:p>
          <a:p>
            <a:pPr>
              <a:buFont typeface="Wingdings" panose="05000000000000000000" pitchFamily="2" charset="2"/>
              <a:buChar char="ü"/>
            </a:pPr>
            <a:r>
              <a:rPr lang="en-US" sz="2400" dirty="0">
                <a:solidFill>
                  <a:srgbClr val="00B050"/>
                </a:solidFill>
              </a:rPr>
              <a:t>A way of making re-usable software parts</a:t>
            </a:r>
          </a:p>
          <a:p>
            <a:pPr>
              <a:buFont typeface="Wingdings" panose="05000000000000000000" pitchFamily="2" charset="2"/>
              <a:buChar char="ü"/>
            </a:pPr>
            <a:r>
              <a:rPr lang="en-US" sz="2400" dirty="0">
                <a:solidFill>
                  <a:srgbClr val="00B050"/>
                </a:solidFill>
              </a:rPr>
              <a:t>A way of hiding complexity</a:t>
            </a:r>
          </a:p>
          <a:p>
            <a:pPr>
              <a:buFont typeface="Wingdings" panose="05000000000000000000" pitchFamily="2" charset="2"/>
              <a:buChar char="ü"/>
            </a:pPr>
            <a:r>
              <a:rPr lang="en-US" sz="2400" dirty="0">
                <a:solidFill>
                  <a:srgbClr val="00B050"/>
                </a:solidFill>
              </a:rPr>
              <a:t>A user defined variable type</a:t>
            </a:r>
          </a:p>
          <a:p>
            <a:pPr>
              <a:buFont typeface="Wingdings" panose="05000000000000000000" pitchFamily="2" charset="2"/>
              <a:buChar char="ü"/>
            </a:pPr>
            <a:r>
              <a:rPr lang="en-US" sz="2400" dirty="0">
                <a:solidFill>
                  <a:srgbClr val="00B050"/>
                </a:solidFill>
              </a:rPr>
              <a:t>A fundamental part of Object Oriented Programming</a:t>
            </a:r>
          </a:p>
        </p:txBody>
      </p:sp>
      <p:pic>
        <p:nvPicPr>
          <p:cNvPr id="6" name="Picture 5">
            <a:extLst>
              <a:ext uri="{FF2B5EF4-FFF2-40B4-BE49-F238E27FC236}">
                <a16:creationId xmlns:a16="http://schemas.microsoft.com/office/drawing/2014/main" id="{A8ABA063-ABB7-4B5A-9BE5-07BBECBFF36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26858987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6F6C9F-FE06-42A7-A215-13D116D868D2}"/>
              </a:ext>
            </a:extLst>
          </p:cNvPr>
          <p:cNvSpPr txBox="1"/>
          <p:nvPr/>
        </p:nvSpPr>
        <p:spPr>
          <a:xfrm>
            <a:off x="1447800" y="2266950"/>
            <a:ext cx="6477000" cy="1569660"/>
          </a:xfrm>
          <a:prstGeom prst="rect">
            <a:avLst/>
          </a:prstGeom>
          <a:noFill/>
        </p:spPr>
        <p:txBody>
          <a:bodyPr wrap="square" rtlCol="0">
            <a:spAutoFit/>
          </a:bodyPr>
          <a:lstStyle/>
          <a:p>
            <a:pPr algn="ctr"/>
            <a:r>
              <a:rPr lang="en-US" sz="3600" dirty="0"/>
              <a:t>Questions?</a:t>
            </a:r>
          </a:p>
          <a:p>
            <a:pPr algn="ctr"/>
            <a:endParaRPr lang="en-US" sz="3600" dirty="0"/>
          </a:p>
          <a:p>
            <a:pPr algn="ctr"/>
            <a:r>
              <a:rPr lang="en-US" sz="2400" dirty="0">
                <a:solidFill>
                  <a:srgbClr val="0070C0"/>
                </a:solidFill>
              </a:rPr>
              <a:t>Additional Backup Material Follows</a:t>
            </a:r>
          </a:p>
        </p:txBody>
      </p:sp>
      <p:pic>
        <p:nvPicPr>
          <p:cNvPr id="3" name="Picture 2">
            <a:extLst>
              <a:ext uri="{FF2B5EF4-FFF2-40B4-BE49-F238E27FC236}">
                <a16:creationId xmlns:a16="http://schemas.microsoft.com/office/drawing/2014/main" id="{4C0A8814-CDA9-45EC-944A-AF3C0A500F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605699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2779F-F048-40A4-BA95-C6B3C7291326}"/>
              </a:ext>
            </a:extLst>
          </p:cNvPr>
          <p:cNvSpPr>
            <a:spLocks noGrp="1"/>
          </p:cNvSpPr>
          <p:nvPr>
            <p:ph type="title"/>
          </p:nvPr>
        </p:nvSpPr>
        <p:spPr>
          <a:xfrm>
            <a:off x="228600" y="117846"/>
            <a:ext cx="7016194" cy="442913"/>
          </a:xfrm>
        </p:spPr>
        <p:txBody>
          <a:bodyPr>
            <a:normAutofit fontScale="90000"/>
          </a:bodyPr>
          <a:lstStyle/>
          <a:p>
            <a:r>
              <a:rPr lang="en-US" dirty="0"/>
              <a:t>My Motivation</a:t>
            </a:r>
          </a:p>
        </p:txBody>
      </p:sp>
      <p:pic>
        <p:nvPicPr>
          <p:cNvPr id="7" name="Picture 6">
            <a:extLst>
              <a:ext uri="{FF2B5EF4-FFF2-40B4-BE49-F238E27FC236}">
                <a16:creationId xmlns:a16="http://schemas.microsoft.com/office/drawing/2014/main" id="{12F5E4C7-3364-4E46-BE59-1BC61A436D48}"/>
              </a:ext>
            </a:extLst>
          </p:cNvPr>
          <p:cNvPicPr>
            <a:picLocks noChangeAspect="1"/>
          </p:cNvPicPr>
          <p:nvPr/>
        </p:nvPicPr>
        <p:blipFill>
          <a:blip r:embed="rId3"/>
          <a:stretch>
            <a:fillRect/>
          </a:stretch>
        </p:blipFill>
        <p:spPr>
          <a:xfrm>
            <a:off x="304800" y="666750"/>
            <a:ext cx="7620000" cy="4093960"/>
          </a:xfrm>
          <a:prstGeom prst="rect">
            <a:avLst/>
          </a:prstGeom>
        </p:spPr>
      </p:pic>
    </p:spTree>
    <p:extLst>
      <p:ext uri="{BB962C8B-B14F-4D97-AF65-F5344CB8AC3E}">
        <p14:creationId xmlns:p14="http://schemas.microsoft.com/office/powerpoint/2010/main" val="20353040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Backup Material</a:t>
            </a:r>
            <a:br>
              <a:rPr lang="en-US" dirty="0"/>
            </a:br>
            <a:br>
              <a:rPr lang="en-US" dirty="0"/>
            </a:br>
            <a:endParaRPr lang="en-US" dirty="0"/>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8</a:t>
            </a:r>
          </a:p>
        </p:txBody>
      </p:sp>
    </p:spTree>
    <p:extLst>
      <p:ext uri="{BB962C8B-B14F-4D97-AF65-F5344CB8AC3E}">
        <p14:creationId xmlns:p14="http://schemas.microsoft.com/office/powerpoint/2010/main" val="21972598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28879" y="209551"/>
            <a:ext cx="7016194" cy="609600"/>
          </a:xfrm>
        </p:spPr>
        <p:txBody>
          <a:bodyPr>
            <a:normAutofit fontScale="90000"/>
          </a:bodyPr>
          <a:lstStyle/>
          <a:p>
            <a:r>
              <a:rPr lang="en-US" dirty="0"/>
              <a:t>Some More Examples  </a:t>
            </a:r>
            <a:r>
              <a:rPr lang="en-US" sz="1300" dirty="0"/>
              <a:t>(+ Inspecting Class Programming)</a:t>
            </a:r>
          </a:p>
        </p:txBody>
      </p:sp>
      <p:sp>
        <p:nvSpPr>
          <p:cNvPr id="5" name="Content Placeholder 4"/>
          <p:cNvSpPr>
            <a:spLocks noGrp="1"/>
          </p:cNvSpPr>
          <p:nvPr>
            <p:ph idx="1"/>
          </p:nvPr>
        </p:nvSpPr>
        <p:spPr/>
        <p:txBody>
          <a:bodyPr/>
          <a:lstStyle/>
          <a:p>
            <a:pPr marL="0" indent="0">
              <a:buNone/>
            </a:pPr>
            <a:r>
              <a:rPr lang="en-US" sz="2000" dirty="0" err="1"/>
              <a:t>DblDelay</a:t>
            </a:r>
            <a:r>
              <a:rPr lang="en-US" sz="2000" dirty="0"/>
              <a:t>     </a:t>
            </a:r>
            <a:r>
              <a:rPr lang="en-US" sz="2000" dirty="0">
                <a:hlinkClick r:id="rId2"/>
              </a:rPr>
              <a:t>https://github.com/Alan-Lomax/DblDelay</a:t>
            </a:r>
            <a:endParaRPr lang="en-US" sz="2000" dirty="0"/>
          </a:p>
          <a:p>
            <a:pPr marL="0" indent="0">
              <a:buNone/>
            </a:pPr>
            <a:r>
              <a:rPr lang="en-US" sz="2000" dirty="0"/>
              <a:t>Timer           </a:t>
            </a:r>
            <a:r>
              <a:rPr lang="en-US" sz="2000" dirty="0">
                <a:hlinkClick r:id="rId3"/>
              </a:rPr>
              <a:t>https://github.com/Alan-Lomax/Timer</a:t>
            </a:r>
            <a:endParaRPr lang="en-US" sz="2000" dirty="0"/>
          </a:p>
          <a:p>
            <a:pPr marL="0" indent="0">
              <a:buNone/>
            </a:pPr>
            <a:r>
              <a:rPr lang="en-US" sz="2000" dirty="0"/>
              <a:t>Button         </a:t>
            </a:r>
            <a:r>
              <a:rPr lang="en-US" sz="2000" dirty="0">
                <a:hlinkClick r:id="rId4"/>
              </a:rPr>
              <a:t>https://github.com/Alan-Lomax/Button</a:t>
            </a:r>
            <a:endParaRPr lang="en-US" sz="2000" dirty="0"/>
          </a:p>
          <a:p>
            <a:pPr marL="0" indent="0">
              <a:buNone/>
            </a:pPr>
            <a:r>
              <a:rPr lang="en-US" sz="2000" dirty="0"/>
              <a:t>LCD2x20      </a:t>
            </a:r>
            <a:r>
              <a:rPr lang="en-US" sz="2000" dirty="0">
                <a:hlinkClick r:id="rId5"/>
              </a:rPr>
              <a:t>https://github.com/Alan-Lomax/LCD_NHD2x20</a:t>
            </a:r>
            <a:endParaRPr lang="en-US" sz="2000" dirty="0"/>
          </a:p>
          <a:p>
            <a:pPr marL="0" indent="0">
              <a:buNone/>
            </a:pPr>
            <a:r>
              <a:rPr lang="en-US" sz="2000" dirty="0"/>
              <a:t>LED2             </a:t>
            </a:r>
            <a:r>
              <a:rPr lang="en-US" sz="2000" dirty="0">
                <a:hlinkClick r:id="rId6"/>
              </a:rPr>
              <a:t>https://github.com/Alan-Lomax/Led2</a:t>
            </a:r>
            <a:r>
              <a:rPr lang="en-US" sz="2000" dirty="0"/>
              <a:t> </a:t>
            </a:r>
          </a:p>
          <a:p>
            <a:pPr marL="0" indent="0">
              <a:buNone/>
            </a:pPr>
            <a:endParaRPr lang="en-US" dirty="0"/>
          </a:p>
        </p:txBody>
      </p:sp>
      <p:pic>
        <p:nvPicPr>
          <p:cNvPr id="6" name="Picture 5">
            <a:extLst>
              <a:ext uri="{FF2B5EF4-FFF2-40B4-BE49-F238E27FC236}">
                <a16:creationId xmlns:a16="http://schemas.microsoft.com/office/drawing/2014/main" id="{B997932D-D1FE-47A8-850E-350B1BB281A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9502116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02645" y="209550"/>
            <a:ext cx="7016194" cy="423863"/>
          </a:xfrm>
        </p:spPr>
        <p:txBody>
          <a:bodyPr>
            <a:normAutofit fontScale="90000"/>
          </a:bodyPr>
          <a:lstStyle/>
          <a:p>
            <a:r>
              <a:rPr lang="en-US" dirty="0"/>
              <a:t>Ground Work </a:t>
            </a:r>
            <a:r>
              <a:rPr lang="en-US" sz="2200" dirty="0"/>
              <a:t>– Types and Structures</a:t>
            </a:r>
            <a:endParaRPr lang="en-US" dirty="0"/>
          </a:p>
        </p:txBody>
      </p:sp>
      <p:sp>
        <p:nvSpPr>
          <p:cNvPr id="5" name="Content Placeholder 4"/>
          <p:cNvSpPr>
            <a:spLocks noGrp="1"/>
          </p:cNvSpPr>
          <p:nvPr>
            <p:ph idx="1"/>
          </p:nvPr>
        </p:nvSpPr>
        <p:spPr>
          <a:xfrm>
            <a:off x="1670606" y="1139762"/>
            <a:ext cx="5671487" cy="1355788"/>
          </a:xfrm>
        </p:spPr>
        <p:txBody>
          <a:bodyPr>
            <a:normAutofit lnSpcReduction="10000"/>
          </a:bodyPr>
          <a:lstStyle/>
          <a:p>
            <a:pPr marL="285750" indent="0">
              <a:spcBef>
                <a:spcPts val="0"/>
              </a:spcBef>
              <a:buNone/>
            </a:pPr>
            <a:r>
              <a:rPr lang="en-US" sz="1200" b="1" dirty="0">
                <a:solidFill>
                  <a:srgbClr val="0066FF"/>
                </a:solidFill>
                <a:latin typeface="Courier New" panose="02070309020205020404" pitchFamily="49" charset="0"/>
                <a:cs typeface="Courier New" panose="02070309020205020404" pitchFamily="49" charset="0"/>
              </a:rPr>
              <a:t>byte</a:t>
            </a:r>
            <a:r>
              <a:rPr lang="en-US" sz="1200" dirty="0">
                <a:solidFill>
                  <a:srgbClr val="0066FF"/>
                </a:solidFill>
                <a:latin typeface="Courier New" panose="02070309020205020404" pitchFamily="49" charset="0"/>
                <a:cs typeface="Courier New" panose="02070309020205020404" pitchFamily="49" charset="0"/>
              </a:rPr>
              <a:t> x = 65;</a:t>
            </a:r>
          </a:p>
          <a:p>
            <a:pPr marL="285750" indent="0">
              <a:spcBef>
                <a:spcPts val="0"/>
              </a:spcBef>
              <a:buNone/>
            </a:pPr>
            <a:r>
              <a:rPr lang="en-US" sz="1200" b="1" dirty="0">
                <a:solidFill>
                  <a:srgbClr val="0066FF"/>
                </a:solidFill>
                <a:latin typeface="Courier New" panose="02070309020205020404" pitchFamily="49" charset="0"/>
                <a:cs typeface="Courier New" panose="02070309020205020404" pitchFamily="49" charset="0"/>
              </a:rPr>
              <a:t>char</a:t>
            </a:r>
            <a:r>
              <a:rPr lang="en-US" sz="1200" dirty="0">
                <a:solidFill>
                  <a:srgbClr val="0066FF"/>
                </a:solidFill>
                <a:latin typeface="Courier New" panose="02070309020205020404" pitchFamily="49" charset="0"/>
                <a:cs typeface="Courier New" panose="02070309020205020404" pitchFamily="49" charset="0"/>
              </a:rPr>
              <a:t> </a:t>
            </a:r>
            <a:r>
              <a:rPr lang="en-US" sz="1200" dirty="0" err="1">
                <a:solidFill>
                  <a:srgbClr val="0066FF"/>
                </a:solidFill>
                <a:latin typeface="Courier New" panose="02070309020205020404" pitchFamily="49" charset="0"/>
                <a:cs typeface="Courier New" panose="02070309020205020404" pitchFamily="49" charset="0"/>
              </a:rPr>
              <a:t>myLetter</a:t>
            </a:r>
            <a:r>
              <a:rPr lang="en-US" sz="1200" dirty="0">
                <a:solidFill>
                  <a:srgbClr val="0066FF"/>
                </a:solidFill>
                <a:latin typeface="Courier New" panose="02070309020205020404" pitchFamily="49" charset="0"/>
                <a:cs typeface="Courier New" panose="02070309020205020404" pitchFamily="49" charset="0"/>
              </a:rPr>
              <a:t> = ‘A’;</a:t>
            </a:r>
            <a:endParaRPr lang="en-US" sz="1800" dirty="0"/>
          </a:p>
          <a:p>
            <a:pPr marL="0" indent="0">
              <a:buNone/>
            </a:pPr>
            <a:r>
              <a:rPr lang="en-US" sz="1800" dirty="0"/>
              <a:t>In binary both of these are the same bit pattern  01000001</a:t>
            </a:r>
          </a:p>
          <a:p>
            <a:pPr marL="0" indent="0">
              <a:buNone/>
            </a:pPr>
            <a:r>
              <a:rPr lang="en-US" sz="1800" dirty="0"/>
              <a:t>The computer does not care.</a:t>
            </a:r>
          </a:p>
          <a:p>
            <a:pPr marL="0" indent="0">
              <a:buNone/>
            </a:pPr>
            <a:r>
              <a:rPr lang="en-US" sz="1800" dirty="0"/>
              <a:t>It is only how we interpret the two variables that matters. </a:t>
            </a:r>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pic>
        <p:nvPicPr>
          <p:cNvPr id="1026" name="Picture 2" descr="Writing Binary Numbers | wild.maths.org">
            <a:extLst>
              <a:ext uri="{FF2B5EF4-FFF2-40B4-BE49-F238E27FC236}">
                <a16:creationId xmlns:a16="http://schemas.microsoft.com/office/drawing/2014/main" id="{EF59FB9C-FF89-4CA9-A361-99521883138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1001" y="1139762"/>
            <a:ext cx="1192419" cy="66998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A15E929-D800-4DAA-8155-E9920C5637CC}"/>
              </a:ext>
            </a:extLst>
          </p:cNvPr>
          <p:cNvPicPr>
            <a:picLocks noChangeAspect="1"/>
          </p:cNvPicPr>
          <p:nvPr/>
        </p:nvPicPr>
        <p:blipFill>
          <a:blip r:embed="rId5"/>
          <a:stretch>
            <a:fillRect/>
          </a:stretch>
        </p:blipFill>
        <p:spPr>
          <a:xfrm>
            <a:off x="366458" y="3105150"/>
            <a:ext cx="3905250" cy="1238250"/>
          </a:xfrm>
          <a:prstGeom prst="rect">
            <a:avLst/>
          </a:prstGeom>
        </p:spPr>
      </p:pic>
      <p:sp>
        <p:nvSpPr>
          <p:cNvPr id="8" name="Content Placeholder 4">
            <a:extLst>
              <a:ext uri="{FF2B5EF4-FFF2-40B4-BE49-F238E27FC236}">
                <a16:creationId xmlns:a16="http://schemas.microsoft.com/office/drawing/2014/main" id="{7D3F3627-4786-484E-AA57-6C7D8A914050}"/>
              </a:ext>
            </a:extLst>
          </p:cNvPr>
          <p:cNvSpPr txBox="1">
            <a:spLocks/>
          </p:cNvSpPr>
          <p:nvPr/>
        </p:nvSpPr>
        <p:spPr>
          <a:xfrm>
            <a:off x="4580725" y="3473340"/>
            <a:ext cx="2994185" cy="638269"/>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71450" lvl="1" indent="0">
              <a:spcBef>
                <a:spcPts val="0"/>
              </a:spcBef>
              <a:buFont typeface="Arial" pitchFamily="34" charset="0"/>
              <a:buNone/>
            </a:pPr>
            <a:r>
              <a:rPr lang="en-US" sz="1800" dirty="0"/>
              <a:t>Lots of on line help is available (see references)</a:t>
            </a:r>
          </a:p>
          <a:p>
            <a:pPr marL="171450" lvl="1" indent="0">
              <a:spcBef>
                <a:spcPts val="0"/>
              </a:spcBef>
              <a:buFont typeface="Arial" pitchFamily="34" charset="0"/>
              <a:buNone/>
            </a:pPr>
            <a:endParaRPr lang="en-US" sz="1800" dirty="0"/>
          </a:p>
          <a:p>
            <a:pPr marL="457200" lvl="1">
              <a:spcBef>
                <a:spcPts val="0"/>
              </a:spcBef>
            </a:pPr>
            <a:endParaRPr lang="en-US" sz="1800" dirty="0"/>
          </a:p>
          <a:p>
            <a:pPr marL="0" indent="0">
              <a:buFont typeface="Arial" pitchFamily="34" charset="0"/>
              <a:buNone/>
            </a:pPr>
            <a:endParaRPr lang="en-US" sz="2400" dirty="0"/>
          </a:p>
          <a:p>
            <a:pPr marL="0" indent="0">
              <a:buFont typeface="Arial" pitchFamily="34" charset="0"/>
              <a:buNone/>
            </a:pPr>
            <a:endParaRPr lang="en-US" sz="2400" dirty="0"/>
          </a:p>
        </p:txBody>
      </p:sp>
    </p:spTree>
    <p:extLst>
      <p:ext uri="{BB962C8B-B14F-4D97-AF65-F5344CB8AC3E}">
        <p14:creationId xmlns:p14="http://schemas.microsoft.com/office/powerpoint/2010/main" val="4181592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Why Not use a Class?</a:t>
            </a:r>
          </a:p>
        </p:txBody>
      </p:sp>
      <p:sp>
        <p:nvSpPr>
          <p:cNvPr id="5" name="Content Placeholder 4"/>
          <p:cNvSpPr>
            <a:spLocks noGrp="1"/>
          </p:cNvSpPr>
          <p:nvPr>
            <p:ph idx="1"/>
          </p:nvPr>
        </p:nvSpPr>
        <p:spPr/>
        <p:txBody>
          <a:bodyPr>
            <a:normAutofit fontScale="92500" lnSpcReduction="10000"/>
          </a:bodyPr>
          <a:lstStyle/>
          <a:p>
            <a:r>
              <a:rPr lang="en-US" sz="2400" dirty="0"/>
              <a:t>For some applications they are not needed so why use a class to do what might be a trivial thing</a:t>
            </a:r>
          </a:p>
          <a:p>
            <a:r>
              <a:rPr lang="en-US" sz="2400" dirty="0"/>
              <a:t>Classes are still programs and programs do have bugs.</a:t>
            </a:r>
          </a:p>
          <a:p>
            <a:r>
              <a:rPr lang="en-US" sz="2400" dirty="0"/>
              <a:t>All that hidden complexity might represent a can of worms if you did not write the code but still need to dig into it.</a:t>
            </a:r>
          </a:p>
          <a:p>
            <a:r>
              <a:rPr lang="en-US" sz="2400" dirty="0"/>
              <a:t>There is a learning curve, especially if a class has lots of properties and methods.</a:t>
            </a:r>
          </a:p>
          <a:p>
            <a:r>
              <a:rPr lang="en-US" sz="2400" dirty="0"/>
              <a:t>Changing a class can have knock on effects to many programs that depend on it working a certain way</a:t>
            </a:r>
          </a:p>
        </p:txBody>
      </p:sp>
      <p:pic>
        <p:nvPicPr>
          <p:cNvPr id="6" name="Picture 5">
            <a:extLst>
              <a:ext uri="{FF2B5EF4-FFF2-40B4-BE49-F238E27FC236}">
                <a16:creationId xmlns:a16="http://schemas.microsoft.com/office/drawing/2014/main" id="{61FF043E-6FDA-432B-A008-FB89E7C3217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20288708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Lessons Learned</a:t>
            </a:r>
          </a:p>
        </p:txBody>
      </p:sp>
      <p:sp>
        <p:nvSpPr>
          <p:cNvPr id="5" name="Content Placeholder 4"/>
          <p:cNvSpPr>
            <a:spLocks noGrp="1"/>
          </p:cNvSpPr>
          <p:nvPr>
            <p:ph idx="1"/>
          </p:nvPr>
        </p:nvSpPr>
        <p:spPr>
          <a:xfrm>
            <a:off x="304800" y="1197405"/>
            <a:ext cx="7315200" cy="3576168"/>
          </a:xfrm>
        </p:spPr>
        <p:txBody>
          <a:bodyPr>
            <a:normAutofit fontScale="92500" lnSpcReduction="10000"/>
          </a:bodyPr>
          <a:lstStyle/>
          <a:p>
            <a:pPr marL="0" indent="0">
              <a:buNone/>
            </a:pPr>
            <a:r>
              <a:rPr lang="en-US" sz="2400" dirty="0">
                <a:cs typeface="Courier New" panose="02070309020205020404" pitchFamily="49" charset="0"/>
              </a:rPr>
              <a:t>IMO:  The hardest part is knowing what properties and methods are available with a given (non-trivial) class. </a:t>
            </a:r>
          </a:p>
          <a:p>
            <a:pPr marL="0" indent="0">
              <a:buNone/>
            </a:pPr>
            <a:r>
              <a:rPr lang="en-US" sz="2400" dirty="0">
                <a:cs typeface="Courier New" panose="02070309020205020404" pitchFamily="49" charset="0"/>
              </a:rPr>
              <a:t>Not only what they are but also the many options available for a given property can also be quite involved.</a:t>
            </a:r>
          </a:p>
          <a:p>
            <a:pPr marL="0" indent="0">
              <a:buNone/>
            </a:pPr>
            <a:r>
              <a:rPr lang="en-US" sz="2400" dirty="0">
                <a:cs typeface="Courier New" panose="02070309020205020404" pitchFamily="49" charset="0"/>
              </a:rPr>
              <a:t>These aspects are often poorly documented. Realizing the true power of a class is a challenge under such conditions and users might be reluctant to accept the implementation at face value.</a:t>
            </a:r>
          </a:p>
          <a:p>
            <a:pPr marL="0" indent="0">
              <a:buNone/>
            </a:pPr>
            <a:r>
              <a:rPr lang="en-US" sz="2400" dirty="0">
                <a:cs typeface="Courier New" panose="02070309020205020404" pitchFamily="49" charset="0"/>
              </a:rPr>
              <a:t>An example sketch demonstrating usage of some properties is helpful – but is not sufficient if there are many options and alternate uses.</a:t>
            </a:r>
            <a:endParaRPr lang="en-US" sz="2800" b="1" dirty="0">
              <a:solidFill>
                <a:srgbClr val="00B050"/>
              </a:solidFill>
              <a:latin typeface="Courier New" panose="02070309020205020404" pitchFamily="49" charset="0"/>
              <a:cs typeface="Courier New" panose="02070309020205020404" pitchFamily="49" charset="0"/>
            </a:endParaRPr>
          </a:p>
        </p:txBody>
      </p:sp>
      <p:pic>
        <p:nvPicPr>
          <p:cNvPr id="6" name="Picture 5">
            <a:extLst>
              <a:ext uri="{FF2B5EF4-FFF2-40B4-BE49-F238E27FC236}">
                <a16:creationId xmlns:a16="http://schemas.microsoft.com/office/drawing/2014/main" id="{33351060-18E6-42F7-BAE2-6A49CB9B0F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34325415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33350"/>
            <a:ext cx="7016194" cy="485987"/>
          </a:xfrm>
        </p:spPr>
        <p:txBody>
          <a:bodyPr>
            <a:normAutofit fontScale="90000"/>
          </a:bodyPr>
          <a:lstStyle/>
          <a:p>
            <a:r>
              <a:rPr lang="en-US" dirty="0"/>
              <a:t>LED2.H</a:t>
            </a:r>
          </a:p>
        </p:txBody>
      </p:sp>
      <p:pic>
        <p:nvPicPr>
          <p:cNvPr id="6" name="Picture 5">
            <a:extLst>
              <a:ext uri="{FF2B5EF4-FFF2-40B4-BE49-F238E27FC236}">
                <a16:creationId xmlns:a16="http://schemas.microsoft.com/office/drawing/2014/main" id="{33351060-18E6-42F7-BAE2-6A49CB9B0F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8" name="TextBox 7">
            <a:extLst>
              <a:ext uri="{FF2B5EF4-FFF2-40B4-BE49-F238E27FC236}">
                <a16:creationId xmlns:a16="http://schemas.microsoft.com/office/drawing/2014/main" id="{A8209684-1BEE-4D92-A36E-99ADF8AACF2C}"/>
              </a:ext>
            </a:extLst>
          </p:cNvPr>
          <p:cNvSpPr txBox="1"/>
          <p:nvPr/>
        </p:nvSpPr>
        <p:spPr>
          <a:xfrm>
            <a:off x="762000" y="742950"/>
            <a:ext cx="7232226" cy="4185761"/>
          </a:xfrm>
          <a:prstGeom prst="rect">
            <a:avLst/>
          </a:prstGeom>
          <a:noFill/>
        </p:spPr>
        <p:txBody>
          <a:bodyPr wrap="square">
            <a:spAutoFit/>
          </a:bodyPr>
          <a:lstStyle/>
          <a:p>
            <a:r>
              <a:rPr lang="en-US" sz="700" dirty="0">
                <a:solidFill>
                  <a:srgbClr val="0066FF"/>
                </a:solidFill>
                <a:latin typeface="Courier New" panose="02070309020205020404" pitchFamily="49" charset="0"/>
                <a:cs typeface="Courier New" panose="02070309020205020404" pitchFamily="49" charset="0"/>
              </a:rPr>
              <a:t>#ifndef MY_LED2_H</a:t>
            </a:r>
          </a:p>
          <a:p>
            <a:r>
              <a:rPr lang="en-US" sz="700" dirty="0">
                <a:solidFill>
                  <a:srgbClr val="0066FF"/>
                </a:solidFill>
                <a:latin typeface="Courier New" panose="02070309020205020404" pitchFamily="49" charset="0"/>
                <a:cs typeface="Courier New" panose="02070309020205020404" pitchFamily="49" charset="0"/>
              </a:rPr>
              <a:t>#define MY_LED2_H</a:t>
            </a:r>
          </a:p>
          <a:p>
            <a:r>
              <a:rPr lang="en-US" sz="700" dirty="0">
                <a:latin typeface="Courier New" panose="02070309020205020404" pitchFamily="49" charset="0"/>
                <a:cs typeface="Courier New" panose="02070309020205020404" pitchFamily="49" charset="0"/>
              </a:rPr>
              <a:t>#include "</a:t>
            </a:r>
            <a:r>
              <a:rPr lang="en-US" sz="700" dirty="0" err="1">
                <a:latin typeface="Courier New" panose="02070309020205020404" pitchFamily="49" charset="0"/>
                <a:cs typeface="Courier New" panose="02070309020205020404" pitchFamily="49" charset="0"/>
              </a:rPr>
              <a:t>Arduino.h</a:t>
            </a:r>
            <a:r>
              <a:rPr lang="en-US" sz="700" dirty="0">
                <a:latin typeface="Courier New" panose="02070309020205020404" pitchFamily="49" charset="0"/>
                <a:cs typeface="Courier New" panose="02070309020205020404" pitchFamily="49" charset="0"/>
              </a:rPr>
              <a:t>"</a:t>
            </a:r>
          </a:p>
          <a:p>
            <a:r>
              <a:rPr lang="en-US" sz="700" dirty="0">
                <a:latin typeface="Courier New" panose="02070309020205020404" pitchFamily="49" charset="0"/>
                <a:cs typeface="Courier New" panose="02070309020205020404" pitchFamily="49" charset="0"/>
              </a:rPr>
              <a:t>/*</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 LED2_H                                          **</a:t>
            </a:r>
          </a:p>
          <a:p>
            <a:r>
              <a:rPr lang="en-US" sz="700" dirty="0">
                <a:latin typeface="Courier New" panose="02070309020205020404" pitchFamily="49" charset="0"/>
                <a:cs typeface="Courier New" panose="02070309020205020404" pitchFamily="49" charset="0"/>
              </a:rPr>
              <a:t> **                                                 **</a:t>
            </a:r>
          </a:p>
          <a:p>
            <a:r>
              <a:rPr lang="en-US" sz="700" dirty="0">
                <a:latin typeface="Courier New" panose="02070309020205020404" pitchFamily="49" charset="0"/>
                <a:cs typeface="Courier New" panose="02070309020205020404" pitchFamily="49" charset="0"/>
              </a:rPr>
              <a:t> ** This class implements standard LED on-off       **</a:t>
            </a:r>
          </a:p>
          <a:p>
            <a:r>
              <a:rPr lang="en-US" sz="700" dirty="0">
                <a:latin typeface="Courier New" panose="02070309020205020404" pitchFamily="49" charset="0"/>
                <a:cs typeface="Courier New" panose="02070309020205020404" pitchFamily="49" charset="0"/>
              </a:rPr>
              <a:t> ** logic on a pin you specify plus a configurable  **</a:t>
            </a:r>
          </a:p>
          <a:p>
            <a:r>
              <a:rPr lang="en-US" sz="700" dirty="0">
                <a:latin typeface="Courier New" panose="02070309020205020404" pitchFamily="49" charset="0"/>
                <a:cs typeface="Courier New" panose="02070309020205020404" pitchFamily="49" charset="0"/>
              </a:rPr>
              <a:t> ** blinking effect. It does so without any delay   **</a:t>
            </a:r>
          </a:p>
          <a:p>
            <a:r>
              <a:rPr lang="en-US" sz="700" dirty="0">
                <a:latin typeface="Courier New" panose="02070309020205020404" pitchFamily="49" charset="0"/>
                <a:cs typeface="Courier New" panose="02070309020205020404" pitchFamily="49" charset="0"/>
              </a:rPr>
              <a:t> ** calls. (no blocking code)                       **</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a:t>
            </a:r>
          </a:p>
          <a:p>
            <a:r>
              <a:rPr lang="en-US" sz="700" dirty="0">
                <a:latin typeface="Courier New" panose="02070309020205020404" pitchFamily="49" charset="0"/>
                <a:cs typeface="Courier New" panose="02070309020205020404" pitchFamily="49" charset="0"/>
              </a:rPr>
              <a:t>class Led2 {</a:t>
            </a:r>
          </a:p>
          <a:p>
            <a:r>
              <a:rPr lang="en-US" sz="700" dirty="0">
                <a:latin typeface="Courier New" panose="02070309020205020404" pitchFamily="49" charset="0"/>
                <a:cs typeface="Courier New" panose="02070309020205020404" pitchFamily="49" charset="0"/>
              </a:rPr>
              <a:t>  private:</a:t>
            </a:r>
          </a:p>
          <a:p>
            <a:r>
              <a:rPr lang="en-US" sz="700" dirty="0">
                <a:latin typeface="Courier New" panose="02070309020205020404" pitchFamily="49" charset="0"/>
                <a:cs typeface="Courier New" panose="02070309020205020404" pitchFamily="49" charset="0"/>
              </a:rPr>
              <a:t>    int _pin;         // the number of the LED pin</a:t>
            </a:r>
          </a:p>
          <a:p>
            <a:r>
              <a:rPr lang="en-US" sz="700" dirty="0">
                <a:latin typeface="Courier New" panose="02070309020205020404" pitchFamily="49" charset="0"/>
                <a:cs typeface="Courier New" panose="02070309020205020404" pitchFamily="49" charset="0"/>
              </a:rPr>
              <a:t>    long _onTime;     // milliseconds of on-time</a:t>
            </a:r>
          </a:p>
          <a:p>
            <a:r>
              <a:rPr lang="en-US" sz="700" dirty="0">
                <a:latin typeface="Courier New" panose="02070309020205020404" pitchFamily="49" charset="0"/>
                <a:cs typeface="Courier New" panose="02070309020205020404" pitchFamily="49" charset="0"/>
              </a:rPr>
              <a:t>    long _offTime;    // milliseconds of off-time</a:t>
            </a:r>
          </a:p>
          <a:p>
            <a:r>
              <a:rPr lang="en-US" sz="700" dirty="0">
                <a:latin typeface="Courier New" panose="02070309020205020404" pitchFamily="49" charset="0"/>
                <a:cs typeface="Courier New" panose="02070309020205020404" pitchFamily="49" charset="0"/>
              </a:rPr>
              <a:t>    bool _blink;      // true if we are in blinking mode, false if not</a:t>
            </a:r>
          </a:p>
          <a:p>
            <a:r>
              <a:rPr lang="en-US" sz="700" dirty="0">
                <a:latin typeface="Courier New" panose="02070309020205020404" pitchFamily="49" charset="0"/>
                <a:cs typeface="Courier New" panose="02070309020205020404" pitchFamily="49" charset="0"/>
              </a:rPr>
              <a:t>    int _state;                         // </a:t>
            </a:r>
            <a:r>
              <a:rPr lang="en-US" sz="700" dirty="0" err="1">
                <a:latin typeface="Courier New" panose="02070309020205020404" pitchFamily="49" charset="0"/>
                <a:cs typeface="Courier New" panose="02070309020205020404" pitchFamily="49" charset="0"/>
              </a:rPr>
              <a:t>ledstate</a:t>
            </a:r>
            <a:r>
              <a:rPr lang="en-US" sz="700" dirty="0">
                <a:latin typeface="Courier New" panose="02070309020205020404" pitchFamily="49" charset="0"/>
                <a:cs typeface="Courier New" panose="02070309020205020404" pitchFamily="49" charset="0"/>
              </a:rPr>
              <a:t> used to set the LED</a:t>
            </a:r>
          </a:p>
          <a:p>
            <a:r>
              <a:rPr lang="en-US" sz="700" dirty="0">
                <a:latin typeface="Courier New" panose="02070309020205020404" pitchFamily="49" charset="0"/>
                <a:cs typeface="Courier New" panose="02070309020205020404" pitchFamily="49" charset="0"/>
              </a:rPr>
              <a:t>    unsigned long _previousMillis;      // the last time LED was updated</a:t>
            </a:r>
          </a:p>
          <a:p>
            <a:r>
              <a:rPr lang="en-US" sz="700" dirty="0">
                <a:latin typeface="Courier New" panose="02070309020205020404" pitchFamily="49" charset="0"/>
                <a:cs typeface="Courier New" panose="02070309020205020404" pitchFamily="49" charset="0"/>
              </a:rPr>
              <a:t>    void init();                        // Initialization code</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  public:</a:t>
            </a:r>
          </a:p>
          <a:p>
            <a:r>
              <a:rPr lang="en-US" sz="700" dirty="0">
                <a:latin typeface="Courier New" panose="02070309020205020404" pitchFamily="49" charset="0"/>
                <a:cs typeface="Courier New" panose="02070309020205020404" pitchFamily="49" charset="0"/>
              </a:rPr>
              <a:t>    Led2(byte pin);                     // Simple default definition without a pre specified on and off time.</a:t>
            </a:r>
          </a:p>
          <a:p>
            <a:r>
              <a:rPr lang="en-US" sz="700" dirty="0">
                <a:latin typeface="Courier New" panose="02070309020205020404" pitchFamily="49" charset="0"/>
                <a:cs typeface="Courier New" panose="02070309020205020404" pitchFamily="49" charset="0"/>
              </a:rPr>
              <a:t>    Led2(byte pin, long on, long off);  // this definition includes the on and off time values from the outset</a:t>
            </a:r>
          </a:p>
          <a:p>
            <a:r>
              <a:rPr lang="en-US" sz="700" dirty="0">
                <a:latin typeface="Courier New" panose="02070309020205020404" pitchFamily="49" charset="0"/>
                <a:cs typeface="Courier New" panose="02070309020205020404" pitchFamily="49" charset="0"/>
              </a:rPr>
              <a:t>    void update();                      // update things based on elapsed time (call this as often as possible)</a:t>
            </a:r>
          </a:p>
          <a:p>
            <a:r>
              <a:rPr lang="en-US" sz="700" dirty="0">
                <a:latin typeface="Courier New" panose="02070309020205020404" pitchFamily="49" charset="0"/>
                <a:cs typeface="Courier New" panose="02070309020205020404" pitchFamily="49" charset="0"/>
              </a:rPr>
              <a:t>    bool getState();                    // Return the current state of LED</a:t>
            </a:r>
          </a:p>
          <a:p>
            <a:r>
              <a:rPr lang="en-US" sz="700" dirty="0">
                <a:latin typeface="Courier New" panose="02070309020205020404" pitchFamily="49" charset="0"/>
                <a:cs typeface="Courier New" panose="02070309020205020404" pitchFamily="49" charset="0"/>
              </a:rPr>
              <a:t>    bool getBlink();                    // return the LEDs current blinking state (true / false)</a:t>
            </a:r>
          </a:p>
          <a:p>
            <a:r>
              <a:rPr lang="en-US" sz="700" dirty="0">
                <a:latin typeface="Courier New" panose="02070309020205020404" pitchFamily="49" charset="0"/>
                <a:cs typeface="Courier New" panose="02070309020205020404" pitchFamily="49" charset="0"/>
              </a:rPr>
              <a:t>    void onTime(long on);               // Set the onTime to a new value</a:t>
            </a:r>
          </a:p>
          <a:p>
            <a:r>
              <a:rPr lang="en-US" sz="700" dirty="0">
                <a:latin typeface="Courier New" panose="02070309020205020404" pitchFamily="49" charset="0"/>
                <a:cs typeface="Courier New" panose="02070309020205020404" pitchFamily="49" charset="0"/>
              </a:rPr>
              <a:t>    long onTime();                      // Return the current onTime</a:t>
            </a:r>
          </a:p>
          <a:p>
            <a:r>
              <a:rPr lang="en-US" sz="700" dirty="0">
                <a:latin typeface="Courier New" panose="02070309020205020404" pitchFamily="49" charset="0"/>
                <a:cs typeface="Courier New" panose="02070309020205020404" pitchFamily="49" charset="0"/>
              </a:rPr>
              <a:t>    void offTime(long off);             // Set the offTime to a new value</a:t>
            </a:r>
          </a:p>
          <a:p>
            <a:r>
              <a:rPr lang="en-US" sz="700" dirty="0">
                <a:latin typeface="Courier New" panose="02070309020205020404" pitchFamily="49" charset="0"/>
                <a:cs typeface="Courier New" panose="02070309020205020404" pitchFamily="49" charset="0"/>
              </a:rPr>
              <a:t>    long offTime();                     // Return the current offTime</a:t>
            </a:r>
          </a:p>
          <a:p>
            <a:r>
              <a:rPr lang="en-US" sz="700" dirty="0">
                <a:latin typeface="Courier New" panose="02070309020205020404" pitchFamily="49" charset="0"/>
                <a:cs typeface="Courier New" panose="02070309020205020404" pitchFamily="49" charset="0"/>
              </a:rPr>
              <a:t>    void off();                         // Set the On time to zero and the Off time to 500 - Turning off the LED</a:t>
            </a:r>
          </a:p>
          <a:p>
            <a:r>
              <a:rPr lang="en-US" sz="700" dirty="0">
                <a:latin typeface="Courier New" panose="02070309020205020404" pitchFamily="49" charset="0"/>
                <a:cs typeface="Courier New" panose="02070309020205020404" pitchFamily="49" charset="0"/>
              </a:rPr>
              <a:t>    void on();                          // Set the Off time to zero and the On time to 500 - Turning on the LED</a:t>
            </a:r>
          </a:p>
          <a:p>
            <a:r>
              <a:rPr lang="en-US" sz="700" dirty="0">
                <a:latin typeface="Courier New" panose="02070309020205020404" pitchFamily="49" charset="0"/>
                <a:cs typeface="Courier New" panose="02070309020205020404" pitchFamily="49" charset="0"/>
              </a:rPr>
              <a:t>    void blink();                       // set the LED to a blinking state using the previously set timing values</a:t>
            </a:r>
          </a:p>
          <a:p>
            <a:r>
              <a:rPr lang="en-US" sz="700" dirty="0">
                <a:latin typeface="Courier New" panose="02070309020205020404" pitchFamily="49" charset="0"/>
                <a:cs typeface="Courier New" panose="02070309020205020404" pitchFamily="49" charset="0"/>
              </a:rPr>
              <a:t>};</a:t>
            </a:r>
          </a:p>
          <a:p>
            <a:r>
              <a:rPr lang="en-US" sz="700" dirty="0">
                <a:solidFill>
                  <a:srgbClr val="0066FF"/>
                </a:solidFill>
                <a:latin typeface="Courier New" panose="02070309020205020404" pitchFamily="49" charset="0"/>
                <a:cs typeface="Courier New" panose="02070309020205020404" pitchFamily="49" charset="0"/>
              </a:rPr>
              <a:t>#endif</a:t>
            </a:r>
          </a:p>
        </p:txBody>
      </p:sp>
      <p:sp>
        <p:nvSpPr>
          <p:cNvPr id="2" name="Speech Bubble: Rectangle 1">
            <a:extLst>
              <a:ext uri="{FF2B5EF4-FFF2-40B4-BE49-F238E27FC236}">
                <a16:creationId xmlns:a16="http://schemas.microsoft.com/office/drawing/2014/main" id="{17023515-2F41-4C24-8C8B-7CF2C351E0CB}"/>
              </a:ext>
            </a:extLst>
          </p:cNvPr>
          <p:cNvSpPr/>
          <p:nvPr/>
        </p:nvSpPr>
        <p:spPr>
          <a:xfrm>
            <a:off x="4114800" y="619337"/>
            <a:ext cx="3206194" cy="1114213"/>
          </a:xfrm>
          <a:prstGeom prst="wedgeRectCallout">
            <a:avLst>
              <a:gd name="adj1" fmla="val -117940"/>
              <a:gd name="adj2" fmla="val -2880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These two lines are called an #include guard.</a:t>
            </a:r>
          </a:p>
          <a:p>
            <a:pPr algn="ctr"/>
            <a:r>
              <a:rPr lang="en-US" sz="1200" dirty="0"/>
              <a:t>They prevent including the same code twice.</a:t>
            </a:r>
          </a:p>
          <a:p>
            <a:pPr algn="ctr"/>
            <a:r>
              <a:rPr lang="en-US" sz="1200" dirty="0"/>
              <a:t>First line  - IF NOT DEFINED (name)</a:t>
            </a:r>
          </a:p>
          <a:p>
            <a:pPr algn="ctr"/>
            <a:r>
              <a:rPr lang="en-US" sz="1200" dirty="0"/>
              <a:t>Second line – DEFINE (name) </a:t>
            </a:r>
          </a:p>
          <a:p>
            <a:pPr algn="ctr"/>
            <a:r>
              <a:rPr lang="en-US" sz="1200" dirty="0"/>
              <a:t>At end of the header file – END IF</a:t>
            </a:r>
          </a:p>
        </p:txBody>
      </p:sp>
    </p:spTree>
    <p:extLst>
      <p:ext uri="{BB962C8B-B14F-4D97-AF65-F5344CB8AC3E}">
        <p14:creationId xmlns:p14="http://schemas.microsoft.com/office/powerpoint/2010/main" val="5750565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33350"/>
            <a:ext cx="7016194" cy="485987"/>
          </a:xfrm>
        </p:spPr>
        <p:txBody>
          <a:bodyPr>
            <a:normAutofit fontScale="90000"/>
          </a:bodyPr>
          <a:lstStyle/>
          <a:p>
            <a:r>
              <a:rPr lang="en-US" dirty="0"/>
              <a:t>LED2.CPP  (1/3)</a:t>
            </a:r>
          </a:p>
        </p:txBody>
      </p:sp>
      <p:pic>
        <p:nvPicPr>
          <p:cNvPr id="6" name="Picture 5">
            <a:extLst>
              <a:ext uri="{FF2B5EF4-FFF2-40B4-BE49-F238E27FC236}">
                <a16:creationId xmlns:a16="http://schemas.microsoft.com/office/drawing/2014/main" id="{33351060-18E6-42F7-BAE2-6A49CB9B0F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8" name="TextBox 7">
            <a:extLst>
              <a:ext uri="{FF2B5EF4-FFF2-40B4-BE49-F238E27FC236}">
                <a16:creationId xmlns:a16="http://schemas.microsoft.com/office/drawing/2014/main" id="{A8209684-1BEE-4D92-A36E-99ADF8AACF2C}"/>
              </a:ext>
            </a:extLst>
          </p:cNvPr>
          <p:cNvSpPr txBox="1"/>
          <p:nvPr/>
        </p:nvSpPr>
        <p:spPr>
          <a:xfrm>
            <a:off x="762000" y="742950"/>
            <a:ext cx="7232226" cy="2677656"/>
          </a:xfrm>
          <a:prstGeom prst="rect">
            <a:avLst/>
          </a:prstGeom>
          <a:noFill/>
        </p:spPr>
        <p:txBody>
          <a:bodyPr wrap="square">
            <a:spAutoFit/>
          </a:bodyPr>
          <a:lstStyle/>
          <a:p>
            <a:r>
              <a:rPr lang="en-US" sz="700" dirty="0">
                <a:latin typeface="Courier New" panose="02070309020205020404" pitchFamily="49" charset="0"/>
                <a:cs typeface="Courier New" panose="02070309020205020404" pitchFamily="49" charset="0"/>
              </a:rPr>
              <a:t>#include "Led2.h"</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Led2::Led2(byte pin, long on, long off) {</a:t>
            </a:r>
          </a:p>
          <a:p>
            <a:r>
              <a:rPr lang="en-US" sz="700" dirty="0">
                <a:latin typeface="Courier New" panose="02070309020205020404" pitchFamily="49" charset="0"/>
                <a:cs typeface="Courier New" panose="02070309020205020404" pitchFamily="49" charset="0"/>
              </a:rPr>
              <a:t>  // Save the passed pin and timing values into the equivalent local variables (with underscore)</a:t>
            </a:r>
          </a:p>
          <a:p>
            <a:r>
              <a:rPr lang="en-US" sz="700" dirty="0">
                <a:latin typeface="Courier New" panose="02070309020205020404" pitchFamily="49" charset="0"/>
                <a:cs typeface="Courier New" panose="02070309020205020404" pitchFamily="49" charset="0"/>
              </a:rPr>
              <a:t>  _pin = pin;</a:t>
            </a:r>
          </a:p>
          <a:p>
            <a:r>
              <a:rPr lang="en-US" sz="700" dirty="0">
                <a:latin typeface="Courier New" panose="02070309020205020404" pitchFamily="49" charset="0"/>
                <a:cs typeface="Courier New" panose="02070309020205020404" pitchFamily="49" charset="0"/>
              </a:rPr>
              <a:t>  _onTime = on;</a:t>
            </a:r>
          </a:p>
          <a:p>
            <a:r>
              <a:rPr lang="en-US" sz="700" dirty="0">
                <a:latin typeface="Courier New" panose="02070309020205020404" pitchFamily="49" charset="0"/>
                <a:cs typeface="Courier New" panose="02070309020205020404" pitchFamily="49" charset="0"/>
              </a:rPr>
              <a:t>  _offTime = off;</a:t>
            </a:r>
          </a:p>
          <a:p>
            <a:r>
              <a:rPr lang="en-US" sz="700" dirty="0">
                <a:latin typeface="Courier New" panose="02070309020205020404" pitchFamily="49" charset="0"/>
                <a:cs typeface="Courier New" panose="02070309020205020404" pitchFamily="49" charset="0"/>
              </a:rPr>
              <a:t>  // Initializing code is kept separate just for clarity.</a:t>
            </a:r>
          </a:p>
          <a:p>
            <a:r>
              <a:rPr lang="en-US" sz="700" dirty="0">
                <a:latin typeface="Courier New" panose="02070309020205020404" pitchFamily="49" charset="0"/>
                <a:cs typeface="Courier New" panose="02070309020205020404" pitchFamily="49" charset="0"/>
              </a:rPr>
              <a:t>  init();</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Led2::Led2(byte pin) {</a:t>
            </a:r>
          </a:p>
          <a:p>
            <a:r>
              <a:rPr lang="en-US" sz="700" dirty="0">
                <a:latin typeface="Courier New" panose="02070309020205020404" pitchFamily="49" charset="0"/>
                <a:cs typeface="Courier New" panose="02070309020205020404" pitchFamily="49" charset="0"/>
              </a:rPr>
              <a:t>  // Save the passed pin</a:t>
            </a:r>
          </a:p>
          <a:p>
            <a:r>
              <a:rPr lang="en-US" sz="700" dirty="0">
                <a:latin typeface="Courier New" panose="02070309020205020404" pitchFamily="49" charset="0"/>
                <a:cs typeface="Courier New" panose="02070309020205020404" pitchFamily="49" charset="0"/>
              </a:rPr>
              <a:t>  _pin = pin;</a:t>
            </a:r>
          </a:p>
          <a:p>
            <a:r>
              <a:rPr lang="en-US" sz="700" dirty="0">
                <a:latin typeface="Courier New" panose="02070309020205020404" pitchFamily="49" charset="0"/>
                <a:cs typeface="Courier New" panose="02070309020205020404" pitchFamily="49" charset="0"/>
              </a:rPr>
              <a:t>  init();</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void Led2::init() {</a:t>
            </a:r>
          </a:p>
          <a:p>
            <a:r>
              <a:rPr lang="en-US" sz="700" dirty="0">
                <a:latin typeface="Courier New" panose="02070309020205020404" pitchFamily="49" charset="0"/>
                <a:cs typeface="Courier New" panose="02070309020205020404" pitchFamily="49" charset="0"/>
              </a:rPr>
              <a:t>  pinMode(_pin, OUTPUT);</a:t>
            </a:r>
          </a:p>
          <a:p>
            <a:r>
              <a:rPr lang="en-US" sz="700" dirty="0">
                <a:latin typeface="Courier New" panose="02070309020205020404" pitchFamily="49" charset="0"/>
                <a:cs typeface="Courier New" panose="02070309020205020404" pitchFamily="49" charset="0"/>
              </a:rPr>
              <a:t>  // Initialize local variables for the new class member</a:t>
            </a:r>
          </a:p>
          <a:p>
            <a:r>
              <a:rPr lang="en-US" sz="700" dirty="0">
                <a:latin typeface="Courier New" panose="02070309020205020404" pitchFamily="49" charset="0"/>
                <a:cs typeface="Courier New" panose="02070309020205020404" pitchFamily="49" charset="0"/>
              </a:rPr>
              <a:t>  _state = LOW;                     // start with LED on the off condition</a:t>
            </a:r>
          </a:p>
          <a:p>
            <a:r>
              <a:rPr lang="en-US" sz="700" dirty="0">
                <a:latin typeface="Courier New" panose="02070309020205020404" pitchFamily="49" charset="0"/>
                <a:cs typeface="Courier New" panose="02070309020205020404" pitchFamily="49" charset="0"/>
              </a:rPr>
              <a:t>  _blink = false;                   // no blinking at initialization</a:t>
            </a:r>
          </a:p>
          <a:p>
            <a:r>
              <a:rPr lang="en-US" sz="700" dirty="0">
                <a:latin typeface="Courier New" panose="02070309020205020404" pitchFamily="49" charset="0"/>
                <a:cs typeface="Courier New" panose="02070309020205020404" pitchFamily="49" charset="0"/>
              </a:rPr>
              <a:t>  off();                            // call the function that sets out LED to off initially</a:t>
            </a:r>
          </a:p>
          <a:p>
            <a:r>
              <a:rPr lang="en-US" sz="7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7319510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33350"/>
            <a:ext cx="7016194" cy="485987"/>
          </a:xfrm>
        </p:spPr>
        <p:txBody>
          <a:bodyPr>
            <a:normAutofit fontScale="90000"/>
          </a:bodyPr>
          <a:lstStyle/>
          <a:p>
            <a:r>
              <a:rPr lang="en-US" dirty="0"/>
              <a:t>LED2.CPP  (2/3)</a:t>
            </a:r>
          </a:p>
        </p:txBody>
      </p:sp>
      <p:pic>
        <p:nvPicPr>
          <p:cNvPr id="6" name="Picture 5">
            <a:extLst>
              <a:ext uri="{FF2B5EF4-FFF2-40B4-BE49-F238E27FC236}">
                <a16:creationId xmlns:a16="http://schemas.microsoft.com/office/drawing/2014/main" id="{33351060-18E6-42F7-BAE2-6A49CB9B0F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8" name="TextBox 7">
            <a:extLst>
              <a:ext uri="{FF2B5EF4-FFF2-40B4-BE49-F238E27FC236}">
                <a16:creationId xmlns:a16="http://schemas.microsoft.com/office/drawing/2014/main" id="{A8209684-1BEE-4D92-A36E-99ADF8AACF2C}"/>
              </a:ext>
            </a:extLst>
          </p:cNvPr>
          <p:cNvSpPr txBox="1"/>
          <p:nvPr/>
        </p:nvSpPr>
        <p:spPr>
          <a:xfrm>
            <a:off x="762000" y="742950"/>
            <a:ext cx="7232226" cy="3754874"/>
          </a:xfrm>
          <a:prstGeom prst="rect">
            <a:avLst/>
          </a:prstGeom>
          <a:noFill/>
        </p:spPr>
        <p:txBody>
          <a:bodyPr wrap="square">
            <a:spAutoFit/>
          </a:bodyPr>
          <a:lstStyle>
            <a:defPPr>
              <a:defRPr lang="en-US"/>
            </a:defPPr>
            <a:lvl1pPr>
              <a:defRPr sz="700">
                <a:latin typeface="Courier New" panose="02070309020205020404" pitchFamily="49" charset="0"/>
                <a:cs typeface="Courier New" panose="02070309020205020404" pitchFamily="49" charset="0"/>
              </a:defRPr>
            </a:lvl1pPr>
          </a:lstStyle>
          <a:p>
            <a:r>
              <a:rPr lang="en-US" sz="700" dirty="0">
                <a:latin typeface="Courier New" panose="02070309020205020404" pitchFamily="49" charset="0"/>
                <a:cs typeface="Courier New" panose="02070309020205020404" pitchFamily="49" charset="0"/>
              </a:rPr>
              <a:t>void Led2::update() {</a:t>
            </a:r>
          </a:p>
          <a:p>
            <a:r>
              <a:rPr lang="en-US" sz="700" dirty="0">
                <a:latin typeface="Courier New" panose="02070309020205020404" pitchFamily="49" charset="0"/>
                <a:cs typeface="Courier New" panose="02070309020205020404" pitchFamily="49" charset="0"/>
              </a:rPr>
              <a:t>  // check to see if it's time to change the state of the LED</a:t>
            </a:r>
          </a:p>
          <a:p>
            <a:r>
              <a:rPr lang="en-US" sz="700" dirty="0">
                <a:latin typeface="Courier New" panose="02070309020205020404" pitchFamily="49" charset="0"/>
                <a:cs typeface="Courier New" panose="02070309020205020404" pitchFamily="49" charset="0"/>
              </a:rPr>
              <a:t>  unsigned long currentMillis = millis();</a:t>
            </a:r>
          </a:p>
          <a:p>
            <a:r>
              <a:rPr lang="en-US" sz="700" dirty="0">
                <a:latin typeface="Courier New" panose="02070309020205020404" pitchFamily="49" charset="0"/>
                <a:cs typeface="Courier New" panose="02070309020205020404" pitchFamily="49" charset="0"/>
              </a:rPr>
              <a:t>  if (!_blink) {                   // If not in blinking mode just look at on or off conditions</a:t>
            </a:r>
          </a:p>
          <a:p>
            <a:r>
              <a:rPr lang="en-US" sz="700" dirty="0">
                <a:latin typeface="Courier New" panose="02070309020205020404" pitchFamily="49" charset="0"/>
                <a:cs typeface="Courier New" panose="02070309020205020404" pitchFamily="49" charset="0"/>
              </a:rPr>
              <a:t>    if (_state == LOW) {</a:t>
            </a:r>
          </a:p>
          <a:p>
            <a:r>
              <a:rPr lang="en-US" sz="700" dirty="0">
                <a:latin typeface="Courier New" panose="02070309020205020404" pitchFamily="49" charset="0"/>
                <a:cs typeface="Courier New" panose="02070309020205020404" pitchFamily="49" charset="0"/>
              </a:rPr>
              <a:t>      digitalWrite(_pin, LOW);     // Turn off the actual LED.</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else if (_state == HIGH) {</a:t>
            </a:r>
          </a:p>
          <a:p>
            <a:r>
              <a:rPr lang="en-US" sz="700" dirty="0">
                <a:latin typeface="Courier New" panose="02070309020205020404" pitchFamily="49" charset="0"/>
                <a:cs typeface="Courier New" panose="02070309020205020404" pitchFamily="49" charset="0"/>
              </a:rPr>
              <a:t>      digitalWrite(_pin, HIGH);    // Turn on the actual LED.</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else {                           // We are in blinking mode so cycle accordingly</a:t>
            </a:r>
          </a:p>
          <a:p>
            <a:r>
              <a:rPr lang="en-US" sz="700" dirty="0">
                <a:latin typeface="Courier New" panose="02070309020205020404" pitchFamily="49" charset="0"/>
                <a:cs typeface="Courier New" panose="02070309020205020404" pitchFamily="49" charset="0"/>
              </a:rPr>
              <a:t>    if ((_state == HIGH) &amp;&amp; (currentMillis - _previousMillis &gt;= _onTime)) {</a:t>
            </a:r>
          </a:p>
          <a:p>
            <a:r>
              <a:rPr lang="en-US" sz="700" dirty="0">
                <a:latin typeface="Courier New" panose="02070309020205020404" pitchFamily="49" charset="0"/>
                <a:cs typeface="Courier New" panose="02070309020205020404" pitchFamily="49" charset="0"/>
              </a:rPr>
              <a:t>      _state = LOW;  // Turn it off</a:t>
            </a:r>
          </a:p>
          <a:p>
            <a:r>
              <a:rPr lang="en-US" sz="700" dirty="0">
                <a:latin typeface="Courier New" panose="02070309020205020404" pitchFamily="49" charset="0"/>
                <a:cs typeface="Courier New" panose="02070309020205020404" pitchFamily="49" charset="0"/>
              </a:rPr>
              <a:t>      _previousMillis = currentMillis;     // Remember the time</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else if ((_state == LOW) &amp;&amp; (currentMillis - _previousMillis &gt;= _offTime)) {</a:t>
            </a:r>
          </a:p>
          <a:p>
            <a:r>
              <a:rPr lang="en-US" sz="700" dirty="0">
                <a:latin typeface="Courier New" panose="02070309020205020404" pitchFamily="49" charset="0"/>
                <a:cs typeface="Courier New" panose="02070309020205020404" pitchFamily="49" charset="0"/>
              </a:rPr>
              <a:t>      _state = HIGH;  // turn it on</a:t>
            </a:r>
          </a:p>
          <a:p>
            <a:r>
              <a:rPr lang="en-US" sz="700" dirty="0">
                <a:latin typeface="Courier New" panose="02070309020205020404" pitchFamily="49" charset="0"/>
                <a:cs typeface="Courier New" panose="02070309020205020404" pitchFamily="49" charset="0"/>
              </a:rPr>
              <a:t>      _previousMillis = currentMillis;    // Remember the time</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    digitalWrite(_pin, _state);           // update the actual LED.</a:t>
            </a:r>
          </a:p>
          <a:p>
            <a:r>
              <a:rPr lang="en-US" sz="700" dirty="0">
                <a:latin typeface="Courier New" panose="02070309020205020404" pitchFamily="49" charset="0"/>
                <a:cs typeface="Courier New" panose="02070309020205020404" pitchFamily="49" charset="0"/>
              </a:rPr>
              <a:t>  }</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bool Led2::getState() {</a:t>
            </a:r>
          </a:p>
          <a:p>
            <a:r>
              <a:rPr lang="en-US" sz="700" dirty="0">
                <a:latin typeface="Courier New" panose="02070309020205020404" pitchFamily="49" charset="0"/>
                <a:cs typeface="Courier New" panose="02070309020205020404" pitchFamily="49" charset="0"/>
              </a:rPr>
              <a:t>  // return the current state of the led (True or False)</a:t>
            </a:r>
          </a:p>
          <a:p>
            <a:r>
              <a:rPr lang="en-US" sz="700" dirty="0">
                <a:latin typeface="Courier New" panose="02070309020205020404" pitchFamily="49" charset="0"/>
                <a:cs typeface="Courier New" panose="02070309020205020404" pitchFamily="49" charset="0"/>
              </a:rPr>
              <a:t>  return _state;</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bool Led2::getBlink() {</a:t>
            </a:r>
          </a:p>
          <a:p>
            <a:r>
              <a:rPr lang="en-US" sz="700" dirty="0">
                <a:latin typeface="Courier New" panose="02070309020205020404" pitchFamily="49" charset="0"/>
                <a:cs typeface="Courier New" panose="02070309020205020404" pitchFamily="49" charset="0"/>
              </a:rPr>
              <a:t>  // return the current blink state of the led (True or False)</a:t>
            </a:r>
          </a:p>
          <a:p>
            <a:r>
              <a:rPr lang="en-US" sz="700" dirty="0">
                <a:latin typeface="Courier New" panose="02070309020205020404" pitchFamily="49" charset="0"/>
                <a:cs typeface="Courier New" panose="02070309020205020404" pitchFamily="49" charset="0"/>
              </a:rPr>
              <a:t>  return _blink;</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93841544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33350"/>
            <a:ext cx="7016194" cy="485987"/>
          </a:xfrm>
        </p:spPr>
        <p:txBody>
          <a:bodyPr>
            <a:normAutofit fontScale="90000"/>
          </a:bodyPr>
          <a:lstStyle/>
          <a:p>
            <a:r>
              <a:rPr lang="en-US" dirty="0"/>
              <a:t>LED2.CPP  (3/3)</a:t>
            </a:r>
          </a:p>
        </p:txBody>
      </p:sp>
      <p:pic>
        <p:nvPicPr>
          <p:cNvPr id="6" name="Picture 5">
            <a:extLst>
              <a:ext uri="{FF2B5EF4-FFF2-40B4-BE49-F238E27FC236}">
                <a16:creationId xmlns:a16="http://schemas.microsoft.com/office/drawing/2014/main" id="{33351060-18E6-42F7-BAE2-6A49CB9B0F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
        <p:nvSpPr>
          <p:cNvPr id="8" name="TextBox 7">
            <a:extLst>
              <a:ext uri="{FF2B5EF4-FFF2-40B4-BE49-F238E27FC236}">
                <a16:creationId xmlns:a16="http://schemas.microsoft.com/office/drawing/2014/main" id="{A8209684-1BEE-4D92-A36E-99ADF8AACF2C}"/>
              </a:ext>
            </a:extLst>
          </p:cNvPr>
          <p:cNvSpPr txBox="1"/>
          <p:nvPr/>
        </p:nvSpPr>
        <p:spPr>
          <a:xfrm>
            <a:off x="762000" y="742950"/>
            <a:ext cx="7232226" cy="3754874"/>
          </a:xfrm>
          <a:prstGeom prst="rect">
            <a:avLst/>
          </a:prstGeom>
          <a:noFill/>
        </p:spPr>
        <p:txBody>
          <a:bodyPr wrap="square">
            <a:spAutoFit/>
          </a:bodyPr>
          <a:lstStyle>
            <a:defPPr>
              <a:defRPr lang="en-US"/>
            </a:defPPr>
            <a:lvl1pPr>
              <a:defRPr sz="700">
                <a:latin typeface="Courier New" panose="02070309020205020404" pitchFamily="49" charset="0"/>
                <a:cs typeface="Courier New" panose="02070309020205020404" pitchFamily="49" charset="0"/>
              </a:defRPr>
            </a:lvl1pPr>
          </a:lstStyle>
          <a:p>
            <a:r>
              <a:rPr lang="en-US" sz="700" dirty="0">
                <a:latin typeface="Courier New" panose="02070309020205020404" pitchFamily="49" charset="0"/>
                <a:cs typeface="Courier New" panose="02070309020205020404" pitchFamily="49" charset="0"/>
              </a:rPr>
              <a:t>void Led2::onTime(long on) {</a:t>
            </a:r>
          </a:p>
          <a:p>
            <a:r>
              <a:rPr lang="en-US" sz="700" dirty="0">
                <a:latin typeface="Courier New" panose="02070309020205020404" pitchFamily="49" charset="0"/>
                <a:cs typeface="Courier New" panose="02070309020205020404" pitchFamily="49" charset="0"/>
              </a:rPr>
              <a:t>  // update the desired on time of the led</a:t>
            </a:r>
          </a:p>
          <a:p>
            <a:r>
              <a:rPr lang="en-US" sz="700" dirty="0">
                <a:latin typeface="Courier New" panose="02070309020205020404" pitchFamily="49" charset="0"/>
                <a:cs typeface="Courier New" panose="02070309020205020404" pitchFamily="49" charset="0"/>
              </a:rPr>
              <a:t>  _onTime = on;</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long Led2::onTime() {</a:t>
            </a:r>
          </a:p>
          <a:p>
            <a:r>
              <a:rPr lang="en-US" sz="700" dirty="0">
                <a:latin typeface="Courier New" panose="02070309020205020404" pitchFamily="49" charset="0"/>
                <a:cs typeface="Courier New" panose="02070309020205020404" pitchFamily="49" charset="0"/>
              </a:rPr>
              <a:t>  // return the current on time of the led</a:t>
            </a:r>
          </a:p>
          <a:p>
            <a:r>
              <a:rPr lang="en-US" sz="700" dirty="0">
                <a:latin typeface="Courier New" panose="02070309020205020404" pitchFamily="49" charset="0"/>
                <a:cs typeface="Courier New" panose="02070309020205020404" pitchFamily="49" charset="0"/>
              </a:rPr>
              <a:t>  return _onTime;</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void Led2::offTime(long off) {</a:t>
            </a:r>
          </a:p>
          <a:p>
            <a:r>
              <a:rPr lang="en-US" sz="700" dirty="0">
                <a:latin typeface="Courier New" panose="02070309020205020404" pitchFamily="49" charset="0"/>
                <a:cs typeface="Courier New" panose="02070309020205020404" pitchFamily="49" charset="0"/>
              </a:rPr>
              <a:t>  // update the desired off time of the led</a:t>
            </a:r>
          </a:p>
          <a:p>
            <a:r>
              <a:rPr lang="en-US" sz="700" dirty="0">
                <a:latin typeface="Courier New" panose="02070309020205020404" pitchFamily="49" charset="0"/>
                <a:cs typeface="Courier New" panose="02070309020205020404" pitchFamily="49" charset="0"/>
              </a:rPr>
              <a:t>  _offTime = off;</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long Led2::offTime() {</a:t>
            </a:r>
          </a:p>
          <a:p>
            <a:r>
              <a:rPr lang="en-US" sz="700" dirty="0">
                <a:latin typeface="Courier New" panose="02070309020205020404" pitchFamily="49" charset="0"/>
                <a:cs typeface="Courier New" panose="02070309020205020404" pitchFamily="49" charset="0"/>
              </a:rPr>
              <a:t>  // return the current off time of the led</a:t>
            </a:r>
          </a:p>
          <a:p>
            <a:r>
              <a:rPr lang="en-US" sz="700" dirty="0">
                <a:latin typeface="Courier New" panose="02070309020205020404" pitchFamily="49" charset="0"/>
                <a:cs typeface="Courier New" panose="02070309020205020404" pitchFamily="49" charset="0"/>
              </a:rPr>
              <a:t>  return _offTime;</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void Led2::off() {</a:t>
            </a:r>
          </a:p>
          <a:p>
            <a:r>
              <a:rPr lang="en-US" sz="700" dirty="0">
                <a:latin typeface="Courier New" panose="02070309020205020404" pitchFamily="49" charset="0"/>
                <a:cs typeface="Courier New" panose="02070309020205020404" pitchFamily="49" charset="0"/>
              </a:rPr>
              <a:t>  _blink = false;         // Turn off blink mode</a:t>
            </a:r>
          </a:p>
          <a:p>
            <a:r>
              <a:rPr lang="en-US" sz="700" dirty="0">
                <a:latin typeface="Courier New" panose="02070309020205020404" pitchFamily="49" charset="0"/>
                <a:cs typeface="Courier New" panose="02070309020205020404" pitchFamily="49" charset="0"/>
              </a:rPr>
              <a:t>  _state = LOW;           // Set the desired state - LED will turn off on next call to update</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void Led2::on() {</a:t>
            </a:r>
          </a:p>
          <a:p>
            <a:r>
              <a:rPr lang="en-US" sz="700" dirty="0">
                <a:latin typeface="Courier New" panose="02070309020205020404" pitchFamily="49" charset="0"/>
                <a:cs typeface="Courier New" panose="02070309020205020404" pitchFamily="49" charset="0"/>
              </a:rPr>
              <a:t>  _blink = false;         // Turn off blink mode</a:t>
            </a:r>
          </a:p>
          <a:p>
            <a:r>
              <a:rPr lang="en-US" sz="700" dirty="0">
                <a:latin typeface="Courier New" panose="02070309020205020404" pitchFamily="49" charset="0"/>
                <a:cs typeface="Courier New" panose="02070309020205020404" pitchFamily="49" charset="0"/>
              </a:rPr>
              <a:t>  _state = HIGH;          // Set the desired state - LED will turn on </a:t>
            </a:r>
            <a:r>
              <a:rPr lang="en-US" sz="700" dirty="0" err="1">
                <a:latin typeface="Courier New" panose="02070309020205020404" pitchFamily="49" charset="0"/>
                <a:cs typeface="Courier New" panose="02070309020205020404" pitchFamily="49" charset="0"/>
              </a:rPr>
              <a:t>on</a:t>
            </a:r>
            <a:r>
              <a:rPr lang="en-US" sz="700" dirty="0">
                <a:latin typeface="Courier New" panose="02070309020205020404" pitchFamily="49" charset="0"/>
                <a:cs typeface="Courier New" panose="02070309020205020404" pitchFamily="49" charset="0"/>
              </a:rPr>
              <a:t> next call to update</a:t>
            </a:r>
          </a:p>
          <a:p>
            <a:r>
              <a:rPr lang="en-US" sz="700" dirty="0">
                <a:latin typeface="Courier New" panose="02070309020205020404" pitchFamily="49" charset="0"/>
                <a:cs typeface="Courier New" panose="02070309020205020404" pitchFamily="49" charset="0"/>
              </a:rPr>
              <a:t>}</a:t>
            </a:r>
          </a:p>
          <a:p>
            <a:endParaRPr lang="en-US" sz="700" dirty="0">
              <a:latin typeface="Courier New" panose="02070309020205020404" pitchFamily="49" charset="0"/>
              <a:cs typeface="Courier New" panose="02070309020205020404" pitchFamily="49" charset="0"/>
            </a:endParaRPr>
          </a:p>
          <a:p>
            <a:r>
              <a:rPr lang="en-US" sz="700" dirty="0">
                <a:latin typeface="Courier New" panose="02070309020205020404" pitchFamily="49" charset="0"/>
                <a:cs typeface="Courier New" panose="02070309020205020404" pitchFamily="49" charset="0"/>
              </a:rPr>
              <a:t>void Led2::blink() {</a:t>
            </a:r>
          </a:p>
          <a:p>
            <a:r>
              <a:rPr lang="en-US" sz="700" dirty="0">
                <a:latin typeface="Courier New" panose="02070309020205020404" pitchFamily="49" charset="0"/>
                <a:cs typeface="Courier New" panose="02070309020205020404" pitchFamily="49" charset="0"/>
              </a:rPr>
              <a:t>  _blink = true;           // Turn on blink mode</a:t>
            </a:r>
          </a:p>
          <a:p>
            <a:r>
              <a:rPr lang="en-US" sz="700" dirty="0">
                <a:latin typeface="Courier New" panose="02070309020205020404" pitchFamily="49" charset="0"/>
                <a:cs typeface="Courier New" panose="02070309020205020404" pitchFamily="49" charset="0"/>
              </a:rPr>
              <a:t>  // Set the desired state - LED will start blinking as of next call to update</a:t>
            </a:r>
          </a:p>
          <a:p>
            <a:r>
              <a:rPr lang="en-US" sz="7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07636316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6F6C9F-FE06-42A7-A215-13D116D868D2}"/>
              </a:ext>
            </a:extLst>
          </p:cNvPr>
          <p:cNvSpPr txBox="1"/>
          <p:nvPr/>
        </p:nvSpPr>
        <p:spPr>
          <a:xfrm>
            <a:off x="0" y="0"/>
            <a:ext cx="7467600" cy="646331"/>
          </a:xfrm>
          <a:prstGeom prst="rect">
            <a:avLst/>
          </a:prstGeom>
          <a:noFill/>
        </p:spPr>
        <p:txBody>
          <a:bodyPr wrap="square" rtlCol="0">
            <a:spAutoFit/>
          </a:bodyPr>
          <a:lstStyle/>
          <a:p>
            <a:r>
              <a:rPr lang="en-US" sz="3600" dirty="0">
                <a:solidFill>
                  <a:schemeClr val="bg1"/>
                </a:solidFill>
              </a:rPr>
              <a:t>References and Additional Material</a:t>
            </a:r>
          </a:p>
        </p:txBody>
      </p:sp>
      <p:sp>
        <p:nvSpPr>
          <p:cNvPr id="3" name="TextBox 2">
            <a:extLst>
              <a:ext uri="{FF2B5EF4-FFF2-40B4-BE49-F238E27FC236}">
                <a16:creationId xmlns:a16="http://schemas.microsoft.com/office/drawing/2014/main" id="{29B74366-6C02-4246-BB33-8688199CF3DC}"/>
              </a:ext>
            </a:extLst>
          </p:cNvPr>
          <p:cNvSpPr txBox="1"/>
          <p:nvPr/>
        </p:nvSpPr>
        <p:spPr>
          <a:xfrm>
            <a:off x="304800" y="1352550"/>
            <a:ext cx="8610600" cy="3200876"/>
          </a:xfrm>
          <a:prstGeom prst="rect">
            <a:avLst/>
          </a:prstGeom>
          <a:noFill/>
        </p:spPr>
        <p:txBody>
          <a:bodyPr wrap="square" rtlCol="0">
            <a:spAutoFit/>
          </a:bodyPr>
          <a:lstStyle/>
          <a:p>
            <a:endParaRPr lang="en-US" sz="1600" dirty="0"/>
          </a:p>
          <a:p>
            <a:r>
              <a:rPr lang="en-US" sz="1600" dirty="0"/>
              <a:t>Binary numbers and types :</a:t>
            </a:r>
          </a:p>
          <a:p>
            <a:pPr marL="971550" indent="-285750">
              <a:buFont typeface="Arial" panose="020B0604020202020204" pitchFamily="34" charset="0"/>
              <a:buChar char="•"/>
            </a:pPr>
            <a:r>
              <a:rPr lang="en-US" sz="1400" dirty="0">
                <a:solidFill>
                  <a:srgbClr val="0066FF"/>
                </a:solidFill>
                <a:hlinkClick r:id="rId3"/>
              </a:rPr>
              <a:t> </a:t>
            </a:r>
            <a:r>
              <a:rPr lang="en-US" sz="1400" dirty="0">
                <a:hlinkClick r:id="rId3"/>
              </a:rPr>
              <a:t>http://users.ece.utexas.edu/~valvano/embed/chap3/chap3.htm</a:t>
            </a:r>
            <a:endParaRPr lang="en-US" sz="1400" dirty="0"/>
          </a:p>
          <a:p>
            <a:endParaRPr lang="en-US" sz="1600" dirty="0"/>
          </a:p>
          <a:p>
            <a:endParaRPr lang="en-US" sz="1600" dirty="0"/>
          </a:p>
          <a:p>
            <a:endParaRPr lang="en-US" sz="1600" dirty="0"/>
          </a:p>
          <a:p>
            <a:r>
              <a:rPr lang="en-US" sz="1600" dirty="0"/>
              <a:t>Alternate explanations on subject of  Classes:</a:t>
            </a:r>
          </a:p>
          <a:p>
            <a:pPr marL="971550" indent="-285750">
              <a:buFont typeface="Arial" panose="020B0604020202020204" pitchFamily="34" charset="0"/>
              <a:buChar char="•"/>
            </a:pPr>
            <a:r>
              <a:rPr lang="en-US" sz="1400" dirty="0">
                <a:hlinkClick r:id="rId4"/>
              </a:rPr>
              <a:t>https://www.guru99.com/cpp-classes-objects.html</a:t>
            </a:r>
            <a:endParaRPr lang="en-US" sz="1400" dirty="0"/>
          </a:p>
          <a:p>
            <a:pPr marL="971550" indent="-285750">
              <a:buFont typeface="Arial" panose="020B0604020202020204" pitchFamily="34" charset="0"/>
              <a:buChar char="•"/>
            </a:pPr>
            <a:r>
              <a:rPr lang="en-US" sz="1400" dirty="0">
                <a:hlinkClick r:id="rId5"/>
              </a:rPr>
              <a:t>http://mypractic.com/lesson-7-classes-in-c-language-for-arduino-button-as-an-object/</a:t>
            </a:r>
            <a:endParaRPr lang="en-US" sz="1400" dirty="0"/>
          </a:p>
          <a:p>
            <a:pPr marL="971550" indent="-285750">
              <a:buFont typeface="Arial" panose="020B0604020202020204" pitchFamily="34" charset="0"/>
              <a:buChar char="•"/>
            </a:pPr>
            <a:r>
              <a:rPr lang="en-US" sz="1400" dirty="0">
                <a:hlinkClick r:id="rId6"/>
              </a:rPr>
              <a:t>https://www.geeksforgeeks.org/c-classes-and-objects/</a:t>
            </a:r>
            <a:endParaRPr lang="en-US" sz="1400" dirty="0"/>
          </a:p>
          <a:p>
            <a:pPr marL="971550" indent="-285750">
              <a:buFont typeface="Arial" panose="020B0604020202020204" pitchFamily="34" charset="0"/>
              <a:buChar char="•"/>
            </a:pPr>
            <a:r>
              <a:rPr lang="en-US" sz="1400" dirty="0">
                <a:hlinkClick r:id="rId7"/>
              </a:rPr>
              <a:t>http://paulmurraycbr.github.io/ArduinoTheOOWay.html</a:t>
            </a:r>
            <a:endParaRPr lang="en-US" sz="1400" dirty="0"/>
          </a:p>
          <a:p>
            <a:endParaRPr lang="en-US" dirty="0"/>
          </a:p>
          <a:p>
            <a:endParaRPr lang="en-US" dirty="0"/>
          </a:p>
        </p:txBody>
      </p:sp>
      <p:pic>
        <p:nvPicPr>
          <p:cNvPr id="4" name="Picture 3">
            <a:extLst>
              <a:ext uri="{FF2B5EF4-FFF2-40B4-BE49-F238E27FC236}">
                <a16:creationId xmlns:a16="http://schemas.microsoft.com/office/drawing/2014/main" id="{647A4B9F-DE7E-4A43-8005-7D11EB9274A2}"/>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09100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2779F-F048-40A4-BA95-C6B3C7291326}"/>
              </a:ext>
            </a:extLst>
          </p:cNvPr>
          <p:cNvSpPr>
            <a:spLocks noGrp="1"/>
          </p:cNvSpPr>
          <p:nvPr>
            <p:ph type="title"/>
          </p:nvPr>
        </p:nvSpPr>
        <p:spPr>
          <a:xfrm>
            <a:off x="228600" y="117846"/>
            <a:ext cx="7016194" cy="442913"/>
          </a:xfrm>
        </p:spPr>
        <p:txBody>
          <a:bodyPr>
            <a:normAutofit fontScale="90000"/>
          </a:bodyPr>
          <a:lstStyle/>
          <a:p>
            <a:r>
              <a:rPr lang="en-US" dirty="0"/>
              <a:t>My Motivation</a:t>
            </a:r>
          </a:p>
        </p:txBody>
      </p:sp>
      <p:pic>
        <p:nvPicPr>
          <p:cNvPr id="4" name="Picture 3">
            <a:extLst>
              <a:ext uri="{FF2B5EF4-FFF2-40B4-BE49-F238E27FC236}">
                <a16:creationId xmlns:a16="http://schemas.microsoft.com/office/drawing/2014/main" id="{F42AC0B6-F5AD-4EC0-8C7A-16C2D0C22981}"/>
              </a:ext>
            </a:extLst>
          </p:cNvPr>
          <p:cNvPicPr>
            <a:picLocks noChangeAspect="1"/>
          </p:cNvPicPr>
          <p:nvPr/>
        </p:nvPicPr>
        <p:blipFill>
          <a:blip r:embed="rId3"/>
          <a:stretch>
            <a:fillRect/>
          </a:stretch>
        </p:blipFill>
        <p:spPr>
          <a:xfrm>
            <a:off x="306393" y="742950"/>
            <a:ext cx="6968067" cy="3919538"/>
          </a:xfrm>
          <a:prstGeom prst="rect">
            <a:avLst/>
          </a:prstGeom>
        </p:spPr>
      </p:pic>
    </p:spTree>
    <p:extLst>
      <p:ext uri="{BB962C8B-B14F-4D97-AF65-F5344CB8AC3E}">
        <p14:creationId xmlns:p14="http://schemas.microsoft.com/office/powerpoint/2010/main" val="2644009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48011479-D181-48A6-9690-3DA985A1A464}"/>
              </a:ext>
            </a:extLst>
          </p:cNvPr>
          <p:cNvSpPr/>
          <p:nvPr/>
        </p:nvSpPr>
        <p:spPr>
          <a:xfrm>
            <a:off x="3020566" y="1753842"/>
            <a:ext cx="2752577" cy="1001437"/>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white"/>
                </a:solidFill>
                <a:latin typeface="Calibri" panose="020F0502020204030204"/>
              </a:rPr>
              <a:t>Arduino NANO R3</a:t>
            </a:r>
          </a:p>
          <a:p>
            <a:pPr algn="ctr" defTabSz="685800"/>
            <a:r>
              <a:rPr lang="en-US" sz="1350" dirty="0">
                <a:solidFill>
                  <a:prstClr val="white"/>
                </a:solidFill>
                <a:latin typeface="Calibri" panose="020F0502020204030204"/>
              </a:rPr>
              <a:t>On a Shield</a:t>
            </a:r>
          </a:p>
        </p:txBody>
      </p:sp>
      <p:sp>
        <p:nvSpPr>
          <p:cNvPr id="2" name="Title 1">
            <a:extLst>
              <a:ext uri="{FF2B5EF4-FFF2-40B4-BE49-F238E27FC236}">
                <a16:creationId xmlns:a16="http://schemas.microsoft.com/office/drawing/2014/main" id="{B7D33D1B-5F15-4372-A09C-718A8620754D}"/>
              </a:ext>
            </a:extLst>
          </p:cNvPr>
          <p:cNvSpPr>
            <a:spLocks noGrp="1"/>
          </p:cNvSpPr>
          <p:nvPr>
            <p:ph type="title"/>
          </p:nvPr>
        </p:nvSpPr>
        <p:spPr>
          <a:xfrm>
            <a:off x="453505" y="115291"/>
            <a:ext cx="7886700" cy="430832"/>
          </a:xfrm>
        </p:spPr>
        <p:txBody>
          <a:bodyPr>
            <a:normAutofit fontScale="90000"/>
          </a:bodyPr>
          <a:lstStyle/>
          <a:p>
            <a:r>
              <a:rPr lang="en-US" dirty="0"/>
              <a:t>Turntable HW Block Diagram</a:t>
            </a:r>
          </a:p>
        </p:txBody>
      </p:sp>
      <p:sp>
        <p:nvSpPr>
          <p:cNvPr id="4" name="Rectangle: Rounded Corners 3">
            <a:extLst>
              <a:ext uri="{FF2B5EF4-FFF2-40B4-BE49-F238E27FC236}">
                <a16:creationId xmlns:a16="http://schemas.microsoft.com/office/drawing/2014/main" id="{5F433DCB-0F01-4591-87F2-39D256C74C78}"/>
              </a:ext>
            </a:extLst>
          </p:cNvPr>
          <p:cNvSpPr/>
          <p:nvPr/>
        </p:nvSpPr>
        <p:spPr>
          <a:xfrm>
            <a:off x="3020567" y="691318"/>
            <a:ext cx="1490030" cy="573601"/>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black"/>
                </a:solidFill>
                <a:latin typeface="Calibri" panose="020F0502020204030204"/>
              </a:rPr>
              <a:t>LCD</a:t>
            </a:r>
          </a:p>
        </p:txBody>
      </p:sp>
      <p:grpSp>
        <p:nvGrpSpPr>
          <p:cNvPr id="19" name="Group 18">
            <a:extLst>
              <a:ext uri="{FF2B5EF4-FFF2-40B4-BE49-F238E27FC236}">
                <a16:creationId xmlns:a16="http://schemas.microsoft.com/office/drawing/2014/main" id="{458C77B6-B670-4964-B9FA-753C238FA334}"/>
              </a:ext>
            </a:extLst>
          </p:cNvPr>
          <p:cNvGrpSpPr/>
          <p:nvPr/>
        </p:nvGrpSpPr>
        <p:grpSpPr>
          <a:xfrm>
            <a:off x="6805485" y="552237"/>
            <a:ext cx="531811" cy="883169"/>
            <a:chOff x="2467576" y="5214397"/>
            <a:chExt cx="709081" cy="1177558"/>
          </a:xfrm>
        </p:grpSpPr>
        <p:sp>
          <p:nvSpPr>
            <p:cNvPr id="6" name="&quot;Not Allowed&quot; Symbol 5">
              <a:extLst>
                <a:ext uri="{FF2B5EF4-FFF2-40B4-BE49-F238E27FC236}">
                  <a16:creationId xmlns:a16="http://schemas.microsoft.com/office/drawing/2014/main" id="{9CD07CEB-005C-4F99-9D32-6A9DE25E6200}"/>
                </a:ext>
              </a:extLst>
            </p:cNvPr>
            <p:cNvSpPr/>
            <p:nvPr/>
          </p:nvSpPr>
          <p:spPr>
            <a:xfrm rot="18865158">
              <a:off x="2518909" y="5210667"/>
              <a:ext cx="607550" cy="615009"/>
            </a:xfrm>
            <a:prstGeom prst="noSmoking">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black"/>
                </a:solidFill>
                <a:latin typeface="Calibri" panose="020F0502020204030204"/>
              </a:endParaRPr>
            </a:p>
          </p:txBody>
        </p:sp>
        <p:sp>
          <p:nvSpPr>
            <p:cNvPr id="7" name="TextBox 6">
              <a:extLst>
                <a:ext uri="{FF2B5EF4-FFF2-40B4-BE49-F238E27FC236}">
                  <a16:creationId xmlns:a16="http://schemas.microsoft.com/office/drawing/2014/main" id="{54735F4B-8727-41B9-B679-8D6625181893}"/>
                </a:ext>
              </a:extLst>
            </p:cNvPr>
            <p:cNvSpPr txBox="1"/>
            <p:nvPr/>
          </p:nvSpPr>
          <p:spPr>
            <a:xfrm>
              <a:off x="2467576" y="5807179"/>
              <a:ext cx="709081" cy="584776"/>
            </a:xfrm>
            <a:prstGeom prst="rect">
              <a:avLst/>
            </a:prstGeom>
            <a:noFill/>
          </p:spPr>
          <p:txBody>
            <a:bodyPr wrap="square" rtlCol="0">
              <a:spAutoFit/>
            </a:bodyPr>
            <a:lstStyle/>
            <a:p>
              <a:pPr algn="ctr" defTabSz="685800"/>
              <a:r>
                <a:rPr lang="en-US" sz="750" dirty="0">
                  <a:solidFill>
                    <a:prstClr val="black"/>
                  </a:solidFill>
                  <a:latin typeface="Calibri" panose="020F0502020204030204"/>
                </a:rPr>
                <a:t>12 VDC Power</a:t>
              </a:r>
            </a:p>
            <a:p>
              <a:pPr algn="ctr" defTabSz="685800"/>
              <a:r>
                <a:rPr lang="en-US" sz="750" dirty="0">
                  <a:solidFill>
                    <a:prstClr val="black"/>
                  </a:solidFill>
                  <a:latin typeface="Calibri" panose="020F0502020204030204"/>
                </a:rPr>
                <a:t>Switch</a:t>
              </a:r>
            </a:p>
          </p:txBody>
        </p:sp>
      </p:grpSp>
      <p:grpSp>
        <p:nvGrpSpPr>
          <p:cNvPr id="20" name="Group 19">
            <a:extLst>
              <a:ext uri="{FF2B5EF4-FFF2-40B4-BE49-F238E27FC236}">
                <a16:creationId xmlns:a16="http://schemas.microsoft.com/office/drawing/2014/main" id="{274A45CA-69EB-465D-B075-BC98503D055E}"/>
              </a:ext>
            </a:extLst>
          </p:cNvPr>
          <p:cNvGrpSpPr/>
          <p:nvPr/>
        </p:nvGrpSpPr>
        <p:grpSpPr>
          <a:xfrm>
            <a:off x="5217681" y="637653"/>
            <a:ext cx="729937" cy="757238"/>
            <a:chOff x="2088859" y="1686347"/>
            <a:chExt cx="1180433" cy="1329581"/>
          </a:xfrm>
        </p:grpSpPr>
        <p:sp>
          <p:nvSpPr>
            <p:cNvPr id="15" name="Flowchart: Or 14">
              <a:extLst>
                <a:ext uri="{FF2B5EF4-FFF2-40B4-BE49-F238E27FC236}">
                  <a16:creationId xmlns:a16="http://schemas.microsoft.com/office/drawing/2014/main" id="{E9278A5B-0863-4022-AF7A-5D919C904D66}"/>
                </a:ext>
              </a:extLst>
            </p:cNvPr>
            <p:cNvSpPr/>
            <p:nvPr/>
          </p:nvSpPr>
          <p:spPr>
            <a:xfrm>
              <a:off x="2390440" y="1853967"/>
              <a:ext cx="520540" cy="574442"/>
            </a:xfrm>
            <a:prstGeom prst="flowChar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16" name="Arrow: Curved Down 15">
              <a:extLst>
                <a:ext uri="{FF2B5EF4-FFF2-40B4-BE49-F238E27FC236}">
                  <a16:creationId xmlns:a16="http://schemas.microsoft.com/office/drawing/2014/main" id="{42254B7D-83E9-408B-A780-AEDBB94C7DB0}"/>
                </a:ext>
              </a:extLst>
            </p:cNvPr>
            <p:cNvSpPr/>
            <p:nvPr/>
          </p:nvSpPr>
          <p:spPr>
            <a:xfrm>
              <a:off x="2088859" y="1686347"/>
              <a:ext cx="1180433" cy="494950"/>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black"/>
                </a:solidFill>
                <a:latin typeface="Calibri" panose="020F0502020204030204"/>
              </a:endParaRPr>
            </a:p>
          </p:txBody>
        </p:sp>
        <p:sp>
          <p:nvSpPr>
            <p:cNvPr id="17" name="TextBox 16">
              <a:extLst>
                <a:ext uri="{FF2B5EF4-FFF2-40B4-BE49-F238E27FC236}">
                  <a16:creationId xmlns:a16="http://schemas.microsoft.com/office/drawing/2014/main" id="{DE3D2061-8301-431C-A8A5-FA939EC15103}"/>
                </a:ext>
              </a:extLst>
            </p:cNvPr>
            <p:cNvSpPr txBox="1"/>
            <p:nvPr/>
          </p:nvSpPr>
          <p:spPr>
            <a:xfrm>
              <a:off x="2184125" y="2448505"/>
              <a:ext cx="933169" cy="567423"/>
            </a:xfrm>
            <a:prstGeom prst="rect">
              <a:avLst/>
            </a:prstGeom>
            <a:noFill/>
          </p:spPr>
          <p:txBody>
            <a:bodyPr wrap="square" rtlCol="0">
              <a:spAutoFit/>
            </a:bodyPr>
            <a:lstStyle/>
            <a:p>
              <a:pPr algn="ctr" defTabSz="685800"/>
              <a:r>
                <a:rPr lang="en-US" sz="750" dirty="0">
                  <a:solidFill>
                    <a:prstClr val="black"/>
                  </a:solidFill>
                  <a:latin typeface="Calibri" panose="020F0502020204030204"/>
                </a:rPr>
                <a:t>Speed</a:t>
              </a:r>
            </a:p>
            <a:p>
              <a:pPr algn="ctr" defTabSz="685800"/>
              <a:r>
                <a:rPr lang="en-US" sz="750" dirty="0">
                  <a:solidFill>
                    <a:prstClr val="black"/>
                  </a:solidFill>
                  <a:latin typeface="Calibri" panose="020F0502020204030204"/>
                </a:rPr>
                <a:t>Control</a:t>
              </a:r>
            </a:p>
          </p:txBody>
        </p:sp>
      </p:grpSp>
      <p:grpSp>
        <p:nvGrpSpPr>
          <p:cNvPr id="28" name="Group 27">
            <a:extLst>
              <a:ext uri="{FF2B5EF4-FFF2-40B4-BE49-F238E27FC236}">
                <a16:creationId xmlns:a16="http://schemas.microsoft.com/office/drawing/2014/main" id="{D3B5281C-8C9F-40B6-B7B4-40DD55F9ABE8}"/>
              </a:ext>
            </a:extLst>
          </p:cNvPr>
          <p:cNvGrpSpPr/>
          <p:nvPr/>
        </p:nvGrpSpPr>
        <p:grpSpPr>
          <a:xfrm>
            <a:off x="2433973" y="3834483"/>
            <a:ext cx="476492" cy="415583"/>
            <a:chOff x="3085334" y="1090569"/>
            <a:chExt cx="1293463" cy="1109223"/>
          </a:xfrm>
        </p:grpSpPr>
        <p:sp>
          <p:nvSpPr>
            <p:cNvPr id="29" name="Star: 7 Points 28">
              <a:extLst>
                <a:ext uri="{FF2B5EF4-FFF2-40B4-BE49-F238E27FC236}">
                  <a16:creationId xmlns:a16="http://schemas.microsoft.com/office/drawing/2014/main" id="{7FAD9C33-7459-46E2-B27D-026C1DE017B4}"/>
                </a:ext>
              </a:extLst>
            </p:cNvPr>
            <p:cNvSpPr/>
            <p:nvPr/>
          </p:nvSpPr>
          <p:spPr>
            <a:xfrm>
              <a:off x="3206414" y="1090569"/>
              <a:ext cx="573738" cy="574442"/>
            </a:xfrm>
            <a:prstGeom prst="star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white"/>
                </a:solidFill>
                <a:latin typeface="Calibri" panose="020F0502020204030204"/>
              </a:endParaRPr>
            </a:p>
          </p:txBody>
        </p:sp>
        <p:sp>
          <p:nvSpPr>
            <p:cNvPr id="30" name="TextBox 29">
              <a:extLst>
                <a:ext uri="{FF2B5EF4-FFF2-40B4-BE49-F238E27FC236}">
                  <a16:creationId xmlns:a16="http://schemas.microsoft.com/office/drawing/2014/main" id="{96218120-7CA8-44E4-9C6C-FA6649B8FB6A}"/>
                </a:ext>
              </a:extLst>
            </p:cNvPr>
            <p:cNvSpPr txBox="1"/>
            <p:nvPr/>
          </p:nvSpPr>
          <p:spPr>
            <a:xfrm>
              <a:off x="3085334" y="1645294"/>
              <a:ext cx="1293463" cy="554498"/>
            </a:xfrm>
            <a:prstGeom prst="rect">
              <a:avLst/>
            </a:prstGeom>
            <a:noFill/>
          </p:spPr>
          <p:txBody>
            <a:bodyPr wrap="square" rtlCol="0">
              <a:spAutoFit/>
            </a:bodyPr>
            <a:lstStyle/>
            <a:p>
              <a:pPr algn="ctr" defTabSz="685800"/>
              <a:r>
                <a:rPr lang="en-US" sz="750" dirty="0">
                  <a:solidFill>
                    <a:prstClr val="black"/>
                  </a:solidFill>
                  <a:latin typeface="Calibri" panose="020F0502020204030204"/>
                </a:rPr>
                <a:t>LED #3</a:t>
              </a:r>
            </a:p>
          </p:txBody>
        </p:sp>
      </p:grpSp>
      <p:grpSp>
        <p:nvGrpSpPr>
          <p:cNvPr id="42" name="Group 41">
            <a:extLst>
              <a:ext uri="{FF2B5EF4-FFF2-40B4-BE49-F238E27FC236}">
                <a16:creationId xmlns:a16="http://schemas.microsoft.com/office/drawing/2014/main" id="{FC29D116-C8E7-41D3-B5FC-9DF8FF0CC922}"/>
              </a:ext>
            </a:extLst>
          </p:cNvPr>
          <p:cNvGrpSpPr/>
          <p:nvPr/>
        </p:nvGrpSpPr>
        <p:grpSpPr>
          <a:xfrm>
            <a:off x="1336090" y="695502"/>
            <a:ext cx="1379048" cy="2191644"/>
            <a:chOff x="2746567" y="1380082"/>
            <a:chExt cx="1838730" cy="2922191"/>
          </a:xfrm>
        </p:grpSpPr>
        <p:grpSp>
          <p:nvGrpSpPr>
            <p:cNvPr id="14" name="Group 13">
              <a:extLst>
                <a:ext uri="{FF2B5EF4-FFF2-40B4-BE49-F238E27FC236}">
                  <a16:creationId xmlns:a16="http://schemas.microsoft.com/office/drawing/2014/main" id="{F776EAFC-DC99-4B2F-A07A-375E5C576EAC}"/>
                </a:ext>
              </a:extLst>
            </p:cNvPr>
            <p:cNvGrpSpPr/>
            <p:nvPr/>
          </p:nvGrpSpPr>
          <p:grpSpPr>
            <a:xfrm>
              <a:off x="2795719" y="1391698"/>
              <a:ext cx="1514213" cy="2793976"/>
              <a:chOff x="411061" y="2533475"/>
              <a:chExt cx="1258348" cy="2197916"/>
            </a:xfrm>
          </p:grpSpPr>
          <p:sp>
            <p:nvSpPr>
              <p:cNvPr id="13" name="Rectangle 12">
                <a:extLst>
                  <a:ext uri="{FF2B5EF4-FFF2-40B4-BE49-F238E27FC236}">
                    <a16:creationId xmlns:a16="http://schemas.microsoft.com/office/drawing/2014/main" id="{F9CF18D4-CD84-4AEE-B4D1-5FD2BA283612}"/>
                  </a:ext>
                </a:extLst>
              </p:cNvPr>
              <p:cNvSpPr/>
              <p:nvPr/>
            </p:nvSpPr>
            <p:spPr>
              <a:xfrm>
                <a:off x="411061" y="2533475"/>
                <a:ext cx="1258348" cy="2197916"/>
              </a:xfrm>
              <a:prstGeom prst="rect">
                <a:avLst/>
              </a:prstGeom>
              <a:solidFill>
                <a:srgbClr val="F0464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8" name="Flowchart: Or 7">
                <a:extLst>
                  <a:ext uri="{FF2B5EF4-FFF2-40B4-BE49-F238E27FC236}">
                    <a16:creationId xmlns:a16="http://schemas.microsoft.com/office/drawing/2014/main" id="{0C17D7B1-8422-454A-BFAF-4F86BEA2CBCD}"/>
                  </a:ext>
                </a:extLst>
              </p:cNvPr>
              <p:cNvSpPr/>
              <p:nvPr/>
            </p:nvSpPr>
            <p:spPr>
              <a:xfrm>
                <a:off x="838200" y="2759978"/>
                <a:ext cx="369815" cy="335560"/>
              </a:xfrm>
              <a:prstGeom prst="flowChar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9" name="Flowchart: Or 8">
                <a:extLst>
                  <a:ext uri="{FF2B5EF4-FFF2-40B4-BE49-F238E27FC236}">
                    <a16:creationId xmlns:a16="http://schemas.microsoft.com/office/drawing/2014/main" id="{7F17087D-245C-4BF0-B61C-49C783ED0F0E}"/>
                  </a:ext>
                </a:extLst>
              </p:cNvPr>
              <p:cNvSpPr/>
              <p:nvPr/>
            </p:nvSpPr>
            <p:spPr>
              <a:xfrm>
                <a:off x="838200" y="3442283"/>
                <a:ext cx="369815" cy="335560"/>
              </a:xfrm>
              <a:prstGeom prst="flowChar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10" name="Flowchart: Or 9">
                <a:extLst>
                  <a:ext uri="{FF2B5EF4-FFF2-40B4-BE49-F238E27FC236}">
                    <a16:creationId xmlns:a16="http://schemas.microsoft.com/office/drawing/2014/main" id="{752B3011-7ACE-454C-B516-F5F9CFA0F02F}"/>
                  </a:ext>
                </a:extLst>
              </p:cNvPr>
              <p:cNvSpPr/>
              <p:nvPr/>
            </p:nvSpPr>
            <p:spPr>
              <a:xfrm>
                <a:off x="838200" y="4228051"/>
                <a:ext cx="369815" cy="335560"/>
              </a:xfrm>
              <a:prstGeom prst="flowChar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11" name="Flowchart: Or 10">
                <a:extLst>
                  <a:ext uri="{FF2B5EF4-FFF2-40B4-BE49-F238E27FC236}">
                    <a16:creationId xmlns:a16="http://schemas.microsoft.com/office/drawing/2014/main" id="{5C9C05EC-BC1F-4715-814A-014143E56161}"/>
                  </a:ext>
                </a:extLst>
              </p:cNvPr>
              <p:cNvSpPr/>
              <p:nvPr/>
            </p:nvSpPr>
            <p:spPr>
              <a:xfrm>
                <a:off x="1132515" y="3835167"/>
                <a:ext cx="369815" cy="335560"/>
              </a:xfrm>
              <a:prstGeom prst="flowChar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12" name="Flowchart: Or 11">
                <a:extLst>
                  <a:ext uri="{FF2B5EF4-FFF2-40B4-BE49-F238E27FC236}">
                    <a16:creationId xmlns:a16="http://schemas.microsoft.com/office/drawing/2014/main" id="{D3D3FC56-E5CE-4A06-B31C-421AB2B99171}"/>
                  </a:ext>
                </a:extLst>
              </p:cNvPr>
              <p:cNvSpPr/>
              <p:nvPr/>
            </p:nvSpPr>
            <p:spPr>
              <a:xfrm>
                <a:off x="562761" y="3835167"/>
                <a:ext cx="369815" cy="335560"/>
              </a:xfrm>
              <a:prstGeom prst="flowChar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grpSp>
        <p:sp>
          <p:nvSpPr>
            <p:cNvPr id="3" name="TextBox 2">
              <a:extLst>
                <a:ext uri="{FF2B5EF4-FFF2-40B4-BE49-F238E27FC236}">
                  <a16:creationId xmlns:a16="http://schemas.microsoft.com/office/drawing/2014/main" id="{4BF16606-6F0C-4414-B254-1D9C1A641202}"/>
                </a:ext>
              </a:extLst>
            </p:cNvPr>
            <p:cNvSpPr txBox="1"/>
            <p:nvPr/>
          </p:nvSpPr>
          <p:spPr>
            <a:xfrm>
              <a:off x="3192011" y="1380082"/>
              <a:ext cx="687897" cy="400109"/>
            </a:xfrm>
            <a:prstGeom prst="rect">
              <a:avLst/>
            </a:prstGeom>
            <a:noFill/>
          </p:spPr>
          <p:txBody>
            <a:bodyPr wrap="square" rtlCol="0">
              <a:spAutoFit/>
            </a:bodyPr>
            <a:lstStyle/>
            <a:p>
              <a:pPr defTabSz="685800"/>
              <a:r>
                <a:rPr lang="en-US" sz="1350" dirty="0">
                  <a:solidFill>
                    <a:prstClr val="black"/>
                  </a:solidFill>
                  <a:latin typeface="Calibri" panose="020F0502020204030204"/>
                </a:rPr>
                <a:t>Stop</a:t>
              </a:r>
            </a:p>
          </p:txBody>
        </p:sp>
        <p:sp>
          <p:nvSpPr>
            <p:cNvPr id="32" name="TextBox 31">
              <a:extLst>
                <a:ext uri="{FF2B5EF4-FFF2-40B4-BE49-F238E27FC236}">
                  <a16:creationId xmlns:a16="http://schemas.microsoft.com/office/drawing/2014/main" id="{24DFAA2A-5335-4032-B499-273DE31ECE10}"/>
                </a:ext>
              </a:extLst>
            </p:cNvPr>
            <p:cNvSpPr txBox="1"/>
            <p:nvPr/>
          </p:nvSpPr>
          <p:spPr>
            <a:xfrm>
              <a:off x="3146414" y="2230006"/>
              <a:ext cx="1002404" cy="400109"/>
            </a:xfrm>
            <a:prstGeom prst="rect">
              <a:avLst/>
            </a:prstGeom>
            <a:noFill/>
          </p:spPr>
          <p:txBody>
            <a:bodyPr wrap="square" rtlCol="0">
              <a:spAutoFit/>
            </a:bodyPr>
            <a:lstStyle/>
            <a:p>
              <a:pPr defTabSz="685800"/>
              <a:r>
                <a:rPr lang="en-US" sz="1350" dirty="0">
                  <a:solidFill>
                    <a:prstClr val="black"/>
                  </a:solidFill>
                  <a:latin typeface="Calibri" panose="020F0502020204030204"/>
                </a:rPr>
                <a:t>Home</a:t>
              </a:r>
            </a:p>
          </p:txBody>
        </p:sp>
        <p:sp>
          <p:nvSpPr>
            <p:cNvPr id="33" name="TextBox 32">
              <a:extLst>
                <a:ext uri="{FF2B5EF4-FFF2-40B4-BE49-F238E27FC236}">
                  <a16:creationId xmlns:a16="http://schemas.microsoft.com/office/drawing/2014/main" id="{6030186C-7698-42C2-B614-10D39E471059}"/>
                </a:ext>
              </a:extLst>
            </p:cNvPr>
            <p:cNvSpPr txBox="1"/>
            <p:nvPr/>
          </p:nvSpPr>
          <p:spPr>
            <a:xfrm>
              <a:off x="2746567" y="3354883"/>
              <a:ext cx="578565" cy="400109"/>
            </a:xfrm>
            <a:prstGeom prst="rect">
              <a:avLst/>
            </a:prstGeom>
            <a:noFill/>
          </p:spPr>
          <p:txBody>
            <a:bodyPr wrap="square" rtlCol="0">
              <a:spAutoFit/>
            </a:bodyPr>
            <a:lstStyle/>
            <a:p>
              <a:pPr defTabSz="685800"/>
              <a:r>
                <a:rPr lang="en-US" sz="1350" dirty="0">
                  <a:solidFill>
                    <a:prstClr val="black"/>
                  </a:solidFill>
                  <a:latin typeface="Calibri" panose="020F0502020204030204"/>
                </a:rPr>
                <a:t>CW</a:t>
              </a:r>
            </a:p>
          </p:txBody>
        </p:sp>
        <p:sp>
          <p:nvSpPr>
            <p:cNvPr id="34" name="TextBox 33">
              <a:extLst>
                <a:ext uri="{FF2B5EF4-FFF2-40B4-BE49-F238E27FC236}">
                  <a16:creationId xmlns:a16="http://schemas.microsoft.com/office/drawing/2014/main" id="{EDF372EF-8569-4D17-A381-D55C6DDBC4D3}"/>
                </a:ext>
              </a:extLst>
            </p:cNvPr>
            <p:cNvSpPr txBox="1"/>
            <p:nvPr/>
          </p:nvSpPr>
          <p:spPr>
            <a:xfrm>
              <a:off x="3748067" y="2760682"/>
              <a:ext cx="837230" cy="400109"/>
            </a:xfrm>
            <a:prstGeom prst="rect">
              <a:avLst/>
            </a:prstGeom>
            <a:noFill/>
          </p:spPr>
          <p:txBody>
            <a:bodyPr wrap="square" rtlCol="0">
              <a:spAutoFit/>
            </a:bodyPr>
            <a:lstStyle/>
            <a:p>
              <a:pPr defTabSz="685800"/>
              <a:r>
                <a:rPr lang="en-US" sz="1350" dirty="0">
                  <a:solidFill>
                    <a:prstClr val="black"/>
                  </a:solidFill>
                  <a:latin typeface="Calibri" panose="020F0502020204030204"/>
                </a:rPr>
                <a:t>CCW</a:t>
              </a:r>
            </a:p>
          </p:txBody>
        </p:sp>
        <p:sp>
          <p:nvSpPr>
            <p:cNvPr id="35" name="TextBox 34">
              <a:extLst>
                <a:ext uri="{FF2B5EF4-FFF2-40B4-BE49-F238E27FC236}">
                  <a16:creationId xmlns:a16="http://schemas.microsoft.com/office/drawing/2014/main" id="{734365DE-C882-4410-8E45-4EBBD2F31FA6}"/>
                </a:ext>
              </a:extLst>
            </p:cNvPr>
            <p:cNvSpPr txBox="1"/>
            <p:nvPr/>
          </p:nvSpPr>
          <p:spPr>
            <a:xfrm>
              <a:off x="3237746" y="3902164"/>
              <a:ext cx="693757" cy="400109"/>
            </a:xfrm>
            <a:prstGeom prst="rect">
              <a:avLst/>
            </a:prstGeom>
            <a:noFill/>
          </p:spPr>
          <p:txBody>
            <a:bodyPr wrap="square" rtlCol="0">
              <a:spAutoFit/>
            </a:bodyPr>
            <a:lstStyle/>
            <a:p>
              <a:pPr defTabSz="685800"/>
              <a:r>
                <a:rPr lang="en-US" sz="1350" dirty="0">
                  <a:solidFill>
                    <a:prstClr val="black"/>
                  </a:solidFill>
                  <a:latin typeface="Calibri" panose="020F0502020204030204"/>
                </a:rPr>
                <a:t>FLIP</a:t>
              </a:r>
            </a:p>
          </p:txBody>
        </p:sp>
      </p:grpSp>
      <p:grpSp>
        <p:nvGrpSpPr>
          <p:cNvPr id="36" name="Group 35">
            <a:extLst>
              <a:ext uri="{FF2B5EF4-FFF2-40B4-BE49-F238E27FC236}">
                <a16:creationId xmlns:a16="http://schemas.microsoft.com/office/drawing/2014/main" id="{F551DA19-D2E0-4A02-AEA8-9EFFB8134F6F}"/>
              </a:ext>
            </a:extLst>
          </p:cNvPr>
          <p:cNvGrpSpPr/>
          <p:nvPr/>
        </p:nvGrpSpPr>
        <p:grpSpPr>
          <a:xfrm>
            <a:off x="2032121" y="3826434"/>
            <a:ext cx="476491" cy="415583"/>
            <a:chOff x="2935781" y="1090569"/>
            <a:chExt cx="1293460" cy="1109223"/>
          </a:xfrm>
        </p:grpSpPr>
        <p:sp>
          <p:nvSpPr>
            <p:cNvPr id="37" name="Star: 7 Points 36">
              <a:extLst>
                <a:ext uri="{FF2B5EF4-FFF2-40B4-BE49-F238E27FC236}">
                  <a16:creationId xmlns:a16="http://schemas.microsoft.com/office/drawing/2014/main" id="{7D21D076-E31D-4D7A-BDF5-A00D463C51E3}"/>
                </a:ext>
              </a:extLst>
            </p:cNvPr>
            <p:cNvSpPr/>
            <p:nvPr/>
          </p:nvSpPr>
          <p:spPr>
            <a:xfrm>
              <a:off x="3206414" y="1090569"/>
              <a:ext cx="573738" cy="574442"/>
            </a:xfrm>
            <a:prstGeom prst="star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38" name="TextBox 37">
              <a:extLst>
                <a:ext uri="{FF2B5EF4-FFF2-40B4-BE49-F238E27FC236}">
                  <a16:creationId xmlns:a16="http://schemas.microsoft.com/office/drawing/2014/main" id="{4508FE7F-15C0-4F8E-BE52-C0AA07370D76}"/>
                </a:ext>
              </a:extLst>
            </p:cNvPr>
            <p:cNvSpPr txBox="1"/>
            <p:nvPr/>
          </p:nvSpPr>
          <p:spPr>
            <a:xfrm>
              <a:off x="2935781" y="1645294"/>
              <a:ext cx="1293460" cy="554498"/>
            </a:xfrm>
            <a:prstGeom prst="rect">
              <a:avLst/>
            </a:prstGeom>
            <a:noFill/>
          </p:spPr>
          <p:txBody>
            <a:bodyPr wrap="square" rtlCol="0">
              <a:spAutoFit/>
            </a:bodyPr>
            <a:lstStyle/>
            <a:p>
              <a:pPr algn="ctr" defTabSz="685800"/>
              <a:r>
                <a:rPr lang="en-US" sz="750" dirty="0">
                  <a:solidFill>
                    <a:prstClr val="black"/>
                  </a:solidFill>
                  <a:latin typeface="Calibri" panose="020F0502020204030204"/>
                </a:rPr>
                <a:t>LED #2</a:t>
              </a:r>
            </a:p>
          </p:txBody>
        </p:sp>
      </p:grpSp>
      <p:grpSp>
        <p:nvGrpSpPr>
          <p:cNvPr id="39" name="Group 38">
            <a:extLst>
              <a:ext uri="{FF2B5EF4-FFF2-40B4-BE49-F238E27FC236}">
                <a16:creationId xmlns:a16="http://schemas.microsoft.com/office/drawing/2014/main" id="{B9AF11BD-552C-4488-94E4-058A85507A3B}"/>
              </a:ext>
            </a:extLst>
          </p:cNvPr>
          <p:cNvGrpSpPr/>
          <p:nvPr/>
        </p:nvGrpSpPr>
        <p:grpSpPr>
          <a:xfrm>
            <a:off x="1635976" y="3830123"/>
            <a:ext cx="451238" cy="415583"/>
            <a:chOff x="2967509" y="1090569"/>
            <a:chExt cx="1224909" cy="1109223"/>
          </a:xfrm>
        </p:grpSpPr>
        <p:sp>
          <p:nvSpPr>
            <p:cNvPr id="40" name="Star: 7 Points 39">
              <a:extLst>
                <a:ext uri="{FF2B5EF4-FFF2-40B4-BE49-F238E27FC236}">
                  <a16:creationId xmlns:a16="http://schemas.microsoft.com/office/drawing/2014/main" id="{714E8F85-1602-4862-9AB9-1B069328D6AB}"/>
                </a:ext>
              </a:extLst>
            </p:cNvPr>
            <p:cNvSpPr/>
            <p:nvPr/>
          </p:nvSpPr>
          <p:spPr>
            <a:xfrm>
              <a:off x="3206414" y="1090569"/>
              <a:ext cx="573738" cy="574442"/>
            </a:xfrm>
            <a:prstGeom prst="star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41" name="TextBox 40">
              <a:extLst>
                <a:ext uri="{FF2B5EF4-FFF2-40B4-BE49-F238E27FC236}">
                  <a16:creationId xmlns:a16="http://schemas.microsoft.com/office/drawing/2014/main" id="{AEA9317B-A7AD-4737-BCEC-D380B17F880D}"/>
                </a:ext>
              </a:extLst>
            </p:cNvPr>
            <p:cNvSpPr txBox="1"/>
            <p:nvPr/>
          </p:nvSpPr>
          <p:spPr>
            <a:xfrm>
              <a:off x="2967509" y="1645294"/>
              <a:ext cx="1224909" cy="554498"/>
            </a:xfrm>
            <a:prstGeom prst="rect">
              <a:avLst/>
            </a:prstGeom>
            <a:noFill/>
          </p:spPr>
          <p:txBody>
            <a:bodyPr wrap="square" rtlCol="0">
              <a:spAutoFit/>
            </a:bodyPr>
            <a:lstStyle/>
            <a:p>
              <a:pPr algn="ctr" defTabSz="685800"/>
              <a:r>
                <a:rPr lang="en-US" sz="750" dirty="0">
                  <a:solidFill>
                    <a:prstClr val="black"/>
                  </a:solidFill>
                  <a:latin typeface="Calibri" panose="020F0502020204030204"/>
                </a:rPr>
                <a:t>LED #1</a:t>
              </a:r>
            </a:p>
          </p:txBody>
        </p:sp>
      </p:grpSp>
      <p:sp>
        <p:nvSpPr>
          <p:cNvPr id="43" name="Rectangle 42">
            <a:extLst>
              <a:ext uri="{FF2B5EF4-FFF2-40B4-BE49-F238E27FC236}">
                <a16:creationId xmlns:a16="http://schemas.microsoft.com/office/drawing/2014/main" id="{8517A664-140A-4A5F-B95B-28A971AC0E72}"/>
              </a:ext>
            </a:extLst>
          </p:cNvPr>
          <p:cNvSpPr/>
          <p:nvPr/>
        </p:nvSpPr>
        <p:spPr>
          <a:xfrm>
            <a:off x="6648275" y="1751955"/>
            <a:ext cx="1285613" cy="1001437"/>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white"/>
                </a:solidFill>
                <a:latin typeface="Calibri" panose="020F0502020204030204"/>
              </a:rPr>
              <a:t>Motor Shield</a:t>
            </a:r>
          </a:p>
        </p:txBody>
      </p:sp>
      <p:sp>
        <p:nvSpPr>
          <p:cNvPr id="44" name="Oval 43">
            <a:extLst>
              <a:ext uri="{FF2B5EF4-FFF2-40B4-BE49-F238E27FC236}">
                <a16:creationId xmlns:a16="http://schemas.microsoft.com/office/drawing/2014/main" id="{5B5E60ED-28BA-4E78-B235-B860C5E0856D}"/>
              </a:ext>
            </a:extLst>
          </p:cNvPr>
          <p:cNvSpPr/>
          <p:nvPr/>
        </p:nvSpPr>
        <p:spPr>
          <a:xfrm>
            <a:off x="4652652" y="4280594"/>
            <a:ext cx="748718" cy="6920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900" dirty="0">
                <a:solidFill>
                  <a:prstClr val="white"/>
                </a:solidFill>
                <a:latin typeface="Calibri" panose="020F0502020204030204"/>
              </a:rPr>
              <a:t>12 VDC Motor</a:t>
            </a:r>
          </a:p>
        </p:txBody>
      </p:sp>
      <p:sp>
        <p:nvSpPr>
          <p:cNvPr id="45" name="Hexagon 44">
            <a:extLst>
              <a:ext uri="{FF2B5EF4-FFF2-40B4-BE49-F238E27FC236}">
                <a16:creationId xmlns:a16="http://schemas.microsoft.com/office/drawing/2014/main" id="{45DA29A5-2491-4AAF-A9D2-06422FA6C742}"/>
              </a:ext>
            </a:extLst>
          </p:cNvPr>
          <p:cNvSpPr/>
          <p:nvPr/>
        </p:nvSpPr>
        <p:spPr>
          <a:xfrm>
            <a:off x="3282465" y="3008024"/>
            <a:ext cx="616592" cy="401870"/>
          </a:xfrm>
          <a:prstGeom prst="hexag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675" dirty="0">
                <a:solidFill>
                  <a:srgbClr val="FFFF00"/>
                </a:solidFill>
                <a:latin typeface="Calibri" panose="020F0502020204030204"/>
              </a:rPr>
              <a:t>Hall Effect #1</a:t>
            </a:r>
          </a:p>
        </p:txBody>
      </p:sp>
      <p:sp>
        <p:nvSpPr>
          <p:cNvPr id="46" name="Hexagon 45">
            <a:extLst>
              <a:ext uri="{FF2B5EF4-FFF2-40B4-BE49-F238E27FC236}">
                <a16:creationId xmlns:a16="http://schemas.microsoft.com/office/drawing/2014/main" id="{3BE58E5A-2E4D-4094-8BA6-6663ACC4A1F9}"/>
              </a:ext>
            </a:extLst>
          </p:cNvPr>
          <p:cNvSpPr/>
          <p:nvPr/>
        </p:nvSpPr>
        <p:spPr>
          <a:xfrm>
            <a:off x="4095925" y="3014563"/>
            <a:ext cx="616592" cy="401870"/>
          </a:xfrm>
          <a:prstGeom prst="hexag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675" dirty="0">
                <a:solidFill>
                  <a:srgbClr val="FFFF00"/>
                </a:solidFill>
                <a:latin typeface="Calibri" panose="020F0502020204030204"/>
              </a:rPr>
              <a:t>Hall Effect #2</a:t>
            </a:r>
          </a:p>
        </p:txBody>
      </p:sp>
      <p:sp>
        <p:nvSpPr>
          <p:cNvPr id="47" name="Hexagon 46">
            <a:extLst>
              <a:ext uri="{FF2B5EF4-FFF2-40B4-BE49-F238E27FC236}">
                <a16:creationId xmlns:a16="http://schemas.microsoft.com/office/drawing/2014/main" id="{A2FFCB4C-DB6B-4AEF-AC33-7799DE7FB25A}"/>
              </a:ext>
            </a:extLst>
          </p:cNvPr>
          <p:cNvSpPr/>
          <p:nvPr/>
        </p:nvSpPr>
        <p:spPr>
          <a:xfrm>
            <a:off x="4909384" y="3000540"/>
            <a:ext cx="616592" cy="401870"/>
          </a:xfrm>
          <a:prstGeom prst="hexag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675" dirty="0">
                <a:solidFill>
                  <a:srgbClr val="FFFF00"/>
                </a:solidFill>
                <a:latin typeface="Calibri" panose="020F0502020204030204"/>
              </a:rPr>
              <a:t>Hall Effect #3</a:t>
            </a:r>
          </a:p>
        </p:txBody>
      </p:sp>
      <p:grpSp>
        <p:nvGrpSpPr>
          <p:cNvPr id="53" name="Group 52">
            <a:extLst>
              <a:ext uri="{FF2B5EF4-FFF2-40B4-BE49-F238E27FC236}">
                <a16:creationId xmlns:a16="http://schemas.microsoft.com/office/drawing/2014/main" id="{28CFB63F-8B16-435A-9364-AC442F894DD2}"/>
              </a:ext>
            </a:extLst>
          </p:cNvPr>
          <p:cNvGrpSpPr/>
          <p:nvPr/>
        </p:nvGrpSpPr>
        <p:grpSpPr>
          <a:xfrm>
            <a:off x="3207100" y="3771692"/>
            <a:ext cx="3642920" cy="493149"/>
            <a:chOff x="4706224" y="6090407"/>
            <a:chExt cx="4857226" cy="657532"/>
          </a:xfrm>
        </p:grpSpPr>
        <p:grpSp>
          <p:nvGrpSpPr>
            <p:cNvPr id="52" name="Group 51">
              <a:extLst>
                <a:ext uri="{FF2B5EF4-FFF2-40B4-BE49-F238E27FC236}">
                  <a16:creationId xmlns:a16="http://schemas.microsoft.com/office/drawing/2014/main" id="{8E308763-D40F-4B4F-AFDE-26812AAE2FB1}"/>
                </a:ext>
              </a:extLst>
            </p:cNvPr>
            <p:cNvGrpSpPr/>
            <p:nvPr/>
          </p:nvGrpSpPr>
          <p:grpSpPr>
            <a:xfrm>
              <a:off x="4706224" y="6313701"/>
              <a:ext cx="4857226" cy="251670"/>
              <a:chOff x="1157681" y="6165908"/>
              <a:chExt cx="3514987" cy="251670"/>
            </a:xfrm>
          </p:grpSpPr>
          <p:sp>
            <p:nvSpPr>
              <p:cNvPr id="49" name="Plaque 48">
                <a:extLst>
                  <a:ext uri="{FF2B5EF4-FFF2-40B4-BE49-F238E27FC236}">
                    <a16:creationId xmlns:a16="http://schemas.microsoft.com/office/drawing/2014/main" id="{4F938F56-A3C1-4FB5-BAF6-6F5FFE75E4C4}"/>
                  </a:ext>
                </a:extLst>
              </p:cNvPr>
              <p:cNvSpPr/>
              <p:nvPr/>
            </p:nvSpPr>
            <p:spPr>
              <a:xfrm>
                <a:off x="1191237" y="6165908"/>
                <a:ext cx="3447875" cy="251670"/>
              </a:xfrm>
              <a:prstGeom prst="plaqu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50" name="Flowchart: Direct Access Storage 49">
                <a:extLst>
                  <a:ext uri="{FF2B5EF4-FFF2-40B4-BE49-F238E27FC236}">
                    <a16:creationId xmlns:a16="http://schemas.microsoft.com/office/drawing/2014/main" id="{10BF398F-748E-4CD3-BAB3-3A86C117B301}"/>
                  </a:ext>
                </a:extLst>
              </p:cNvPr>
              <p:cNvSpPr/>
              <p:nvPr/>
            </p:nvSpPr>
            <p:spPr>
              <a:xfrm>
                <a:off x="1157681" y="6233020"/>
                <a:ext cx="100667" cy="117445"/>
              </a:xfrm>
              <a:prstGeom prst="flowChartMagneticDrum">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51" name="Flowchart: Direct Access Storage 50">
                <a:extLst>
                  <a:ext uri="{FF2B5EF4-FFF2-40B4-BE49-F238E27FC236}">
                    <a16:creationId xmlns:a16="http://schemas.microsoft.com/office/drawing/2014/main" id="{09A93CC7-6A6D-40F6-9530-485044735E9D}"/>
                  </a:ext>
                </a:extLst>
              </p:cNvPr>
              <p:cNvSpPr/>
              <p:nvPr/>
            </p:nvSpPr>
            <p:spPr>
              <a:xfrm>
                <a:off x="4572001" y="6233020"/>
                <a:ext cx="100667" cy="117445"/>
              </a:xfrm>
              <a:prstGeom prst="flowChartMagneticDrum">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grpSp>
        <p:sp>
          <p:nvSpPr>
            <p:cNvPr id="48" name="Cylinder 47">
              <a:extLst>
                <a:ext uri="{FF2B5EF4-FFF2-40B4-BE49-F238E27FC236}">
                  <a16:creationId xmlns:a16="http://schemas.microsoft.com/office/drawing/2014/main" id="{E0FF4E16-5280-48A6-B9C0-4D3BF34EB7A4}"/>
                </a:ext>
              </a:extLst>
            </p:cNvPr>
            <p:cNvSpPr/>
            <p:nvPr/>
          </p:nvSpPr>
          <p:spPr>
            <a:xfrm>
              <a:off x="4706224" y="6090407"/>
              <a:ext cx="4857226" cy="657532"/>
            </a:xfrm>
            <a:prstGeom prst="can">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white"/>
                  </a:solidFill>
                  <a:latin typeface="Calibri" panose="020F0502020204030204"/>
                </a:rPr>
                <a:t>Turntable</a:t>
              </a:r>
            </a:p>
          </p:txBody>
        </p:sp>
      </p:grpSp>
      <p:cxnSp>
        <p:nvCxnSpPr>
          <p:cNvPr id="55" name="Straight Arrow Connector 54">
            <a:extLst>
              <a:ext uri="{FF2B5EF4-FFF2-40B4-BE49-F238E27FC236}">
                <a16:creationId xmlns:a16="http://schemas.microsoft.com/office/drawing/2014/main" id="{D36EF05B-435C-4F5A-8A14-5FF21B618C86}"/>
              </a:ext>
            </a:extLst>
          </p:cNvPr>
          <p:cNvCxnSpPr/>
          <p:nvPr/>
        </p:nvCxnSpPr>
        <p:spPr>
          <a:xfrm>
            <a:off x="2508613" y="2176602"/>
            <a:ext cx="511954" cy="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B87AD743-4654-4CE3-A324-C1613122B8DA}"/>
              </a:ext>
            </a:extLst>
          </p:cNvPr>
          <p:cNvSpPr txBox="1"/>
          <p:nvPr/>
        </p:nvSpPr>
        <p:spPr>
          <a:xfrm>
            <a:off x="2837381" y="1974241"/>
            <a:ext cx="361165"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AI</a:t>
            </a:r>
          </a:p>
        </p:txBody>
      </p:sp>
      <p:sp>
        <p:nvSpPr>
          <p:cNvPr id="57" name="TextBox 56">
            <a:extLst>
              <a:ext uri="{FF2B5EF4-FFF2-40B4-BE49-F238E27FC236}">
                <a16:creationId xmlns:a16="http://schemas.microsoft.com/office/drawing/2014/main" id="{D616BCA4-AF57-43A7-8198-17213727E9F1}"/>
              </a:ext>
            </a:extLst>
          </p:cNvPr>
          <p:cNvSpPr txBox="1"/>
          <p:nvPr/>
        </p:nvSpPr>
        <p:spPr>
          <a:xfrm>
            <a:off x="5664177" y="1585057"/>
            <a:ext cx="361165"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AI</a:t>
            </a:r>
          </a:p>
        </p:txBody>
      </p:sp>
      <p:cxnSp>
        <p:nvCxnSpPr>
          <p:cNvPr id="58" name="Straight Arrow Connector 57">
            <a:extLst>
              <a:ext uri="{FF2B5EF4-FFF2-40B4-BE49-F238E27FC236}">
                <a16:creationId xmlns:a16="http://schemas.microsoft.com/office/drawing/2014/main" id="{79EBE892-B8F4-4F97-828D-01F167DBEFE7}"/>
              </a:ext>
            </a:extLst>
          </p:cNvPr>
          <p:cNvCxnSpPr>
            <a:cxnSpLocks/>
            <a:stCxn id="17" idx="2"/>
          </p:cNvCxnSpPr>
          <p:nvPr/>
        </p:nvCxnSpPr>
        <p:spPr>
          <a:xfrm flipH="1">
            <a:off x="5565108" y="1394891"/>
            <a:ext cx="1" cy="35706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FF9EC07D-18C2-4B99-BF2A-F3CEB948BB62}"/>
              </a:ext>
            </a:extLst>
          </p:cNvPr>
          <p:cNvCxnSpPr>
            <a:cxnSpLocks/>
            <a:endCxn id="4" idx="2"/>
          </p:cNvCxnSpPr>
          <p:nvPr/>
        </p:nvCxnSpPr>
        <p:spPr>
          <a:xfrm flipV="1">
            <a:off x="3765582" y="1264918"/>
            <a:ext cx="1" cy="44817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BAB7757C-1EA7-4DD0-9509-0D7D5FE0B353}"/>
              </a:ext>
            </a:extLst>
          </p:cNvPr>
          <p:cNvSpPr txBox="1"/>
          <p:nvPr/>
        </p:nvSpPr>
        <p:spPr>
          <a:xfrm>
            <a:off x="3765582" y="1440387"/>
            <a:ext cx="361165"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I2C</a:t>
            </a:r>
          </a:p>
        </p:txBody>
      </p:sp>
      <p:cxnSp>
        <p:nvCxnSpPr>
          <p:cNvPr id="66" name="Straight Arrow Connector 65">
            <a:extLst>
              <a:ext uri="{FF2B5EF4-FFF2-40B4-BE49-F238E27FC236}">
                <a16:creationId xmlns:a16="http://schemas.microsoft.com/office/drawing/2014/main" id="{BAB49CB1-DBAC-44EE-BDCF-156CA03EA5CB}"/>
              </a:ext>
            </a:extLst>
          </p:cNvPr>
          <p:cNvCxnSpPr>
            <a:cxnSpLocks/>
            <a:stCxn id="31" idx="3"/>
            <a:endCxn id="43" idx="1"/>
          </p:cNvCxnSpPr>
          <p:nvPr/>
        </p:nvCxnSpPr>
        <p:spPr>
          <a:xfrm flipV="1">
            <a:off x="5773144" y="2252673"/>
            <a:ext cx="875132" cy="188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D4C9D9FE-3669-45BB-8A7A-46DAF9CA9A34}"/>
              </a:ext>
            </a:extLst>
          </p:cNvPr>
          <p:cNvSpPr txBox="1"/>
          <p:nvPr/>
        </p:nvSpPr>
        <p:spPr>
          <a:xfrm>
            <a:off x="5762271" y="2077834"/>
            <a:ext cx="428303" cy="323165"/>
          </a:xfrm>
          <a:prstGeom prst="rect">
            <a:avLst/>
          </a:prstGeom>
          <a:noFill/>
        </p:spPr>
        <p:txBody>
          <a:bodyPr wrap="square" rtlCol="0">
            <a:spAutoFit/>
          </a:bodyPr>
          <a:lstStyle/>
          <a:p>
            <a:pPr defTabSz="685800"/>
            <a:r>
              <a:rPr lang="en-US" sz="750" dirty="0">
                <a:solidFill>
                  <a:srgbClr val="FF0000"/>
                </a:solidFill>
                <a:latin typeface="Calibri" panose="020F0502020204030204"/>
              </a:rPr>
              <a:t>DO x 4</a:t>
            </a:r>
          </a:p>
        </p:txBody>
      </p:sp>
      <p:sp>
        <p:nvSpPr>
          <p:cNvPr id="70" name="TextBox 69">
            <a:extLst>
              <a:ext uri="{FF2B5EF4-FFF2-40B4-BE49-F238E27FC236}">
                <a16:creationId xmlns:a16="http://schemas.microsoft.com/office/drawing/2014/main" id="{9EE4B48A-739F-4271-96F2-010CE4F69854}"/>
              </a:ext>
            </a:extLst>
          </p:cNvPr>
          <p:cNvSpPr txBox="1"/>
          <p:nvPr/>
        </p:nvSpPr>
        <p:spPr>
          <a:xfrm>
            <a:off x="2567326" y="2864063"/>
            <a:ext cx="428303" cy="323165"/>
          </a:xfrm>
          <a:prstGeom prst="rect">
            <a:avLst/>
          </a:prstGeom>
          <a:noFill/>
        </p:spPr>
        <p:txBody>
          <a:bodyPr wrap="square" rtlCol="0">
            <a:spAutoFit/>
          </a:bodyPr>
          <a:lstStyle/>
          <a:p>
            <a:pPr defTabSz="685800"/>
            <a:r>
              <a:rPr lang="en-US" sz="750" dirty="0">
                <a:solidFill>
                  <a:srgbClr val="FF0000"/>
                </a:solidFill>
                <a:latin typeface="Calibri" panose="020F0502020204030204"/>
              </a:rPr>
              <a:t>DO x 3</a:t>
            </a:r>
          </a:p>
        </p:txBody>
      </p:sp>
      <p:cxnSp>
        <p:nvCxnSpPr>
          <p:cNvPr id="71" name="Straight Arrow Connector 70">
            <a:extLst>
              <a:ext uri="{FF2B5EF4-FFF2-40B4-BE49-F238E27FC236}">
                <a16:creationId xmlns:a16="http://schemas.microsoft.com/office/drawing/2014/main" id="{4B6991E9-25C1-4F5B-8E7B-F34EE0CF3123}"/>
              </a:ext>
            </a:extLst>
          </p:cNvPr>
          <p:cNvCxnSpPr>
            <a:cxnSpLocks/>
          </p:cNvCxnSpPr>
          <p:nvPr/>
        </p:nvCxnSpPr>
        <p:spPr>
          <a:xfrm flipH="1">
            <a:off x="2237497" y="2765737"/>
            <a:ext cx="899600" cy="1005956"/>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B9EEAC38-E274-4DC2-BAD4-CCC8E25AFAA4}"/>
              </a:ext>
            </a:extLst>
          </p:cNvPr>
          <p:cNvSpPr txBox="1"/>
          <p:nvPr/>
        </p:nvSpPr>
        <p:spPr>
          <a:xfrm>
            <a:off x="3621537" y="2782051"/>
            <a:ext cx="288089"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DI</a:t>
            </a:r>
          </a:p>
        </p:txBody>
      </p:sp>
      <p:cxnSp>
        <p:nvCxnSpPr>
          <p:cNvPr id="74" name="Straight Arrow Connector 73">
            <a:extLst>
              <a:ext uri="{FF2B5EF4-FFF2-40B4-BE49-F238E27FC236}">
                <a16:creationId xmlns:a16="http://schemas.microsoft.com/office/drawing/2014/main" id="{AC30909F-213C-40B0-A070-D776732D1989}"/>
              </a:ext>
            </a:extLst>
          </p:cNvPr>
          <p:cNvCxnSpPr>
            <a:cxnSpLocks/>
          </p:cNvCxnSpPr>
          <p:nvPr/>
        </p:nvCxnSpPr>
        <p:spPr>
          <a:xfrm flipV="1">
            <a:off x="3601543" y="2753391"/>
            <a:ext cx="0" cy="26321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A5966449-FD27-47CE-9B0E-AA35BF416101}"/>
              </a:ext>
            </a:extLst>
          </p:cNvPr>
          <p:cNvCxnSpPr>
            <a:cxnSpLocks/>
          </p:cNvCxnSpPr>
          <p:nvPr/>
        </p:nvCxnSpPr>
        <p:spPr>
          <a:xfrm flipV="1">
            <a:off x="4404221" y="2742778"/>
            <a:ext cx="0" cy="26321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C4798826-4A4B-4EAD-A711-49CFA4904115}"/>
              </a:ext>
            </a:extLst>
          </p:cNvPr>
          <p:cNvCxnSpPr>
            <a:cxnSpLocks/>
          </p:cNvCxnSpPr>
          <p:nvPr/>
        </p:nvCxnSpPr>
        <p:spPr>
          <a:xfrm flipV="1">
            <a:off x="5217680" y="2765737"/>
            <a:ext cx="0" cy="26321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506586C4-6CAF-4FC5-9821-B895B765CD0C}"/>
              </a:ext>
            </a:extLst>
          </p:cNvPr>
          <p:cNvSpPr txBox="1"/>
          <p:nvPr/>
        </p:nvSpPr>
        <p:spPr>
          <a:xfrm>
            <a:off x="4392283" y="2774107"/>
            <a:ext cx="288089"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DI</a:t>
            </a:r>
          </a:p>
        </p:txBody>
      </p:sp>
      <p:sp>
        <p:nvSpPr>
          <p:cNvPr id="79" name="TextBox 78">
            <a:extLst>
              <a:ext uri="{FF2B5EF4-FFF2-40B4-BE49-F238E27FC236}">
                <a16:creationId xmlns:a16="http://schemas.microsoft.com/office/drawing/2014/main" id="{8929E021-115E-4A56-BFAF-06EE069D8181}"/>
              </a:ext>
            </a:extLst>
          </p:cNvPr>
          <p:cNvSpPr txBox="1"/>
          <p:nvPr/>
        </p:nvSpPr>
        <p:spPr>
          <a:xfrm>
            <a:off x="5240050" y="2771031"/>
            <a:ext cx="288089" cy="207749"/>
          </a:xfrm>
          <a:prstGeom prst="rect">
            <a:avLst/>
          </a:prstGeom>
          <a:noFill/>
        </p:spPr>
        <p:txBody>
          <a:bodyPr wrap="square" rtlCol="0">
            <a:spAutoFit/>
          </a:bodyPr>
          <a:lstStyle/>
          <a:p>
            <a:pPr defTabSz="685800"/>
            <a:r>
              <a:rPr lang="en-US" sz="750" dirty="0">
                <a:solidFill>
                  <a:srgbClr val="FF0000"/>
                </a:solidFill>
                <a:latin typeface="Calibri" panose="020F0502020204030204"/>
              </a:rPr>
              <a:t>DI</a:t>
            </a:r>
          </a:p>
        </p:txBody>
      </p:sp>
      <p:sp>
        <p:nvSpPr>
          <p:cNvPr id="80" name="TextBox 79">
            <a:extLst>
              <a:ext uri="{FF2B5EF4-FFF2-40B4-BE49-F238E27FC236}">
                <a16:creationId xmlns:a16="http://schemas.microsoft.com/office/drawing/2014/main" id="{E82C9AFD-CF86-4EEF-AFA1-548130A5BD9A}"/>
              </a:ext>
            </a:extLst>
          </p:cNvPr>
          <p:cNvSpPr txBox="1"/>
          <p:nvPr/>
        </p:nvSpPr>
        <p:spPr>
          <a:xfrm>
            <a:off x="6628541" y="4204421"/>
            <a:ext cx="846360" cy="323165"/>
          </a:xfrm>
          <a:prstGeom prst="rect">
            <a:avLst/>
          </a:prstGeom>
          <a:noFill/>
        </p:spPr>
        <p:txBody>
          <a:bodyPr wrap="square" rtlCol="0">
            <a:spAutoFit/>
          </a:bodyPr>
          <a:lstStyle/>
          <a:p>
            <a:pPr defTabSz="685800"/>
            <a:r>
              <a:rPr lang="en-US" sz="750" dirty="0">
                <a:solidFill>
                  <a:srgbClr val="FF0000"/>
                </a:solidFill>
                <a:latin typeface="Calibri" panose="020F0502020204030204"/>
              </a:rPr>
              <a:t>Magnet on Bridge</a:t>
            </a:r>
          </a:p>
        </p:txBody>
      </p:sp>
      <p:cxnSp>
        <p:nvCxnSpPr>
          <p:cNvPr id="81" name="Straight Arrow Connector 80">
            <a:extLst>
              <a:ext uri="{FF2B5EF4-FFF2-40B4-BE49-F238E27FC236}">
                <a16:creationId xmlns:a16="http://schemas.microsoft.com/office/drawing/2014/main" id="{89E678B6-EEC1-4444-B91B-E8FE5074C2A3}"/>
              </a:ext>
            </a:extLst>
          </p:cNvPr>
          <p:cNvCxnSpPr>
            <a:cxnSpLocks/>
          </p:cNvCxnSpPr>
          <p:nvPr/>
        </p:nvCxnSpPr>
        <p:spPr>
          <a:xfrm>
            <a:off x="7806313" y="2753391"/>
            <a:ext cx="15224" cy="187324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4BC0E2AF-9F81-4FD7-9C2C-8C9EB8661715}"/>
              </a:ext>
            </a:extLst>
          </p:cNvPr>
          <p:cNvCxnSpPr>
            <a:cxnSpLocks/>
            <a:endCxn id="44" idx="6"/>
          </p:cNvCxnSpPr>
          <p:nvPr/>
        </p:nvCxnSpPr>
        <p:spPr>
          <a:xfrm flipH="1">
            <a:off x="5401370" y="4626639"/>
            <a:ext cx="2420167"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A7099F34-BE25-4B44-9159-D5A03F725411}"/>
              </a:ext>
            </a:extLst>
          </p:cNvPr>
          <p:cNvCxnSpPr>
            <a:cxnSpLocks/>
          </p:cNvCxnSpPr>
          <p:nvPr/>
        </p:nvCxnSpPr>
        <p:spPr>
          <a:xfrm>
            <a:off x="7071817" y="1371809"/>
            <a:ext cx="0" cy="38014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47544897-3CF3-41C3-B782-7138BD41C5C9}"/>
              </a:ext>
            </a:extLst>
          </p:cNvPr>
          <p:cNvCxnSpPr>
            <a:cxnSpLocks/>
            <a:stCxn id="7" idx="1"/>
          </p:cNvCxnSpPr>
          <p:nvPr/>
        </p:nvCxnSpPr>
        <p:spPr>
          <a:xfrm flipH="1">
            <a:off x="5785849" y="1216115"/>
            <a:ext cx="1019636" cy="7443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4582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33D1B-5F15-4372-A09C-718A8620754D}"/>
              </a:ext>
            </a:extLst>
          </p:cNvPr>
          <p:cNvSpPr>
            <a:spLocks noGrp="1"/>
          </p:cNvSpPr>
          <p:nvPr>
            <p:ph type="title"/>
          </p:nvPr>
        </p:nvSpPr>
        <p:spPr>
          <a:xfrm>
            <a:off x="453505" y="115291"/>
            <a:ext cx="7886700" cy="430832"/>
          </a:xfrm>
        </p:spPr>
        <p:txBody>
          <a:bodyPr>
            <a:normAutofit fontScale="90000"/>
          </a:bodyPr>
          <a:lstStyle/>
          <a:p>
            <a:r>
              <a:rPr lang="en-US" dirty="0"/>
              <a:t>Turntable SW Classes and Usage</a:t>
            </a:r>
          </a:p>
        </p:txBody>
      </p:sp>
      <p:sp>
        <p:nvSpPr>
          <p:cNvPr id="4" name="Rectangle: Rounded Corners 3">
            <a:extLst>
              <a:ext uri="{FF2B5EF4-FFF2-40B4-BE49-F238E27FC236}">
                <a16:creationId xmlns:a16="http://schemas.microsoft.com/office/drawing/2014/main" id="{5F433DCB-0F01-4591-87F2-39D256C74C78}"/>
              </a:ext>
            </a:extLst>
          </p:cNvPr>
          <p:cNvSpPr/>
          <p:nvPr/>
        </p:nvSpPr>
        <p:spPr>
          <a:xfrm>
            <a:off x="497964" y="1648917"/>
            <a:ext cx="1135660" cy="430832"/>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black"/>
                </a:solidFill>
                <a:latin typeface="Calibri" panose="020F0502020204030204"/>
              </a:rPr>
              <a:t>LCD</a:t>
            </a:r>
          </a:p>
        </p:txBody>
      </p:sp>
      <p:sp>
        <p:nvSpPr>
          <p:cNvPr id="13" name="Rectangle 12">
            <a:extLst>
              <a:ext uri="{FF2B5EF4-FFF2-40B4-BE49-F238E27FC236}">
                <a16:creationId xmlns:a16="http://schemas.microsoft.com/office/drawing/2014/main" id="{F9CF18D4-CD84-4AEE-B4D1-5FD2BA283612}"/>
              </a:ext>
            </a:extLst>
          </p:cNvPr>
          <p:cNvSpPr/>
          <p:nvPr/>
        </p:nvSpPr>
        <p:spPr>
          <a:xfrm>
            <a:off x="518146" y="1090827"/>
            <a:ext cx="1135660" cy="399999"/>
          </a:xfrm>
          <a:prstGeom prst="rect">
            <a:avLst/>
          </a:prstGeom>
          <a:solidFill>
            <a:srgbClr val="F0464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32" name="TextBox 31">
            <a:extLst>
              <a:ext uri="{FF2B5EF4-FFF2-40B4-BE49-F238E27FC236}">
                <a16:creationId xmlns:a16="http://schemas.microsoft.com/office/drawing/2014/main" id="{24DFAA2A-5335-4032-B499-273DE31ECE10}"/>
              </a:ext>
            </a:extLst>
          </p:cNvPr>
          <p:cNvSpPr txBox="1"/>
          <p:nvPr/>
        </p:nvSpPr>
        <p:spPr>
          <a:xfrm>
            <a:off x="550792" y="1156116"/>
            <a:ext cx="1082832" cy="300082"/>
          </a:xfrm>
          <a:prstGeom prst="rect">
            <a:avLst/>
          </a:prstGeom>
          <a:noFill/>
        </p:spPr>
        <p:txBody>
          <a:bodyPr wrap="square" rtlCol="0">
            <a:spAutoFit/>
          </a:bodyPr>
          <a:lstStyle/>
          <a:p>
            <a:pPr algn="ctr" defTabSz="685800"/>
            <a:r>
              <a:rPr lang="en-US" sz="1350" dirty="0">
                <a:solidFill>
                  <a:prstClr val="black"/>
                </a:solidFill>
                <a:latin typeface="Calibri" panose="020F0502020204030204"/>
              </a:rPr>
              <a:t>LED2</a:t>
            </a:r>
          </a:p>
        </p:txBody>
      </p:sp>
      <p:sp>
        <p:nvSpPr>
          <p:cNvPr id="43" name="Rectangle 42">
            <a:extLst>
              <a:ext uri="{FF2B5EF4-FFF2-40B4-BE49-F238E27FC236}">
                <a16:creationId xmlns:a16="http://schemas.microsoft.com/office/drawing/2014/main" id="{8517A664-140A-4A5F-B95B-28A971AC0E72}"/>
              </a:ext>
            </a:extLst>
          </p:cNvPr>
          <p:cNvSpPr/>
          <p:nvPr/>
        </p:nvSpPr>
        <p:spPr>
          <a:xfrm>
            <a:off x="502595" y="2237840"/>
            <a:ext cx="1151212" cy="43083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a:solidFill>
                  <a:prstClr val="white"/>
                </a:solidFill>
                <a:latin typeface="Calibri" panose="020F0502020204030204"/>
              </a:rPr>
              <a:t>Motor</a:t>
            </a:r>
          </a:p>
        </p:txBody>
      </p:sp>
      <p:sp>
        <p:nvSpPr>
          <p:cNvPr id="45" name="Hexagon 44">
            <a:extLst>
              <a:ext uri="{FF2B5EF4-FFF2-40B4-BE49-F238E27FC236}">
                <a16:creationId xmlns:a16="http://schemas.microsoft.com/office/drawing/2014/main" id="{45DA29A5-2491-4AAF-A9D2-06422FA6C742}"/>
              </a:ext>
            </a:extLst>
          </p:cNvPr>
          <p:cNvSpPr/>
          <p:nvPr/>
        </p:nvSpPr>
        <p:spPr>
          <a:xfrm>
            <a:off x="438851" y="2869740"/>
            <a:ext cx="1210837" cy="401870"/>
          </a:xfrm>
          <a:prstGeom prst="hexag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200" dirty="0">
                <a:solidFill>
                  <a:srgbClr val="FFFF00"/>
                </a:solidFill>
                <a:latin typeface="Calibri" panose="020F0502020204030204"/>
              </a:rPr>
              <a:t>Button</a:t>
            </a:r>
          </a:p>
        </p:txBody>
      </p:sp>
      <p:sp>
        <p:nvSpPr>
          <p:cNvPr id="72" name="Rectangle 71">
            <a:extLst>
              <a:ext uri="{FF2B5EF4-FFF2-40B4-BE49-F238E27FC236}">
                <a16:creationId xmlns:a16="http://schemas.microsoft.com/office/drawing/2014/main" id="{F910C6BC-BF87-40BA-8A8E-999E224FB3EB}"/>
              </a:ext>
            </a:extLst>
          </p:cNvPr>
          <p:cNvSpPr/>
          <p:nvPr/>
        </p:nvSpPr>
        <p:spPr>
          <a:xfrm>
            <a:off x="497964" y="3486150"/>
            <a:ext cx="1151212" cy="430830"/>
          </a:xfrm>
          <a:prstGeom prst="rect">
            <a:avLst/>
          </a:prstGeom>
          <a:solidFill>
            <a:srgbClr val="5EEC3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r>
              <a:rPr lang="en-US" sz="1350" dirty="0" err="1">
                <a:solidFill>
                  <a:schemeClr val="tx1"/>
                </a:solidFill>
                <a:latin typeface="Calibri" panose="020F0502020204030204"/>
              </a:rPr>
              <a:t>DblDelay</a:t>
            </a:r>
            <a:endParaRPr lang="en-US" sz="1350" dirty="0">
              <a:solidFill>
                <a:schemeClr val="tx1"/>
              </a:solidFill>
              <a:latin typeface="Calibri" panose="020F0502020204030204"/>
            </a:endParaRPr>
          </a:p>
        </p:txBody>
      </p:sp>
      <p:sp>
        <p:nvSpPr>
          <p:cNvPr id="23" name="TextBox 22">
            <a:extLst>
              <a:ext uri="{FF2B5EF4-FFF2-40B4-BE49-F238E27FC236}">
                <a16:creationId xmlns:a16="http://schemas.microsoft.com/office/drawing/2014/main" id="{A878FBC2-DA87-4A00-9461-754D778DD176}"/>
              </a:ext>
            </a:extLst>
          </p:cNvPr>
          <p:cNvSpPr txBox="1"/>
          <p:nvPr/>
        </p:nvSpPr>
        <p:spPr>
          <a:xfrm>
            <a:off x="1752600" y="913128"/>
            <a:ext cx="6893436" cy="646331"/>
          </a:xfrm>
          <a:prstGeom prst="rect">
            <a:avLst/>
          </a:prstGeom>
          <a:noFill/>
        </p:spPr>
        <p:txBody>
          <a:bodyPr wrap="square" rtlCol="0">
            <a:spAutoFit/>
          </a:bodyPr>
          <a:lstStyle/>
          <a:p>
            <a:r>
              <a:rPr lang="en-US" dirty="0"/>
              <a:t>LED objects allow for blinking LED’s without using delays. Can read current state, temporarily override, and then restore state.</a:t>
            </a:r>
          </a:p>
        </p:txBody>
      </p:sp>
      <p:sp>
        <p:nvSpPr>
          <p:cNvPr id="75" name="TextBox 74">
            <a:extLst>
              <a:ext uri="{FF2B5EF4-FFF2-40B4-BE49-F238E27FC236}">
                <a16:creationId xmlns:a16="http://schemas.microsoft.com/office/drawing/2014/main" id="{9CBD6857-AF59-41E0-AA45-64A6EBD575DF}"/>
              </a:ext>
            </a:extLst>
          </p:cNvPr>
          <p:cNvSpPr txBox="1"/>
          <p:nvPr/>
        </p:nvSpPr>
        <p:spPr>
          <a:xfrm>
            <a:off x="1752600" y="1679667"/>
            <a:ext cx="6400800" cy="369332"/>
          </a:xfrm>
          <a:prstGeom prst="rect">
            <a:avLst/>
          </a:prstGeom>
          <a:noFill/>
        </p:spPr>
        <p:txBody>
          <a:bodyPr wrap="square" rtlCol="0">
            <a:spAutoFit/>
          </a:bodyPr>
          <a:lstStyle/>
          <a:p>
            <a:r>
              <a:rPr lang="en-US" dirty="0"/>
              <a:t>Treat LCD display as an object writing data to specific locations</a:t>
            </a:r>
          </a:p>
        </p:txBody>
      </p:sp>
      <p:sp>
        <p:nvSpPr>
          <p:cNvPr id="82" name="TextBox 81">
            <a:extLst>
              <a:ext uri="{FF2B5EF4-FFF2-40B4-BE49-F238E27FC236}">
                <a16:creationId xmlns:a16="http://schemas.microsoft.com/office/drawing/2014/main" id="{B3CCBE06-472F-4BAC-B2EB-AD0598408304}"/>
              </a:ext>
            </a:extLst>
          </p:cNvPr>
          <p:cNvSpPr txBox="1"/>
          <p:nvPr/>
        </p:nvSpPr>
        <p:spPr>
          <a:xfrm>
            <a:off x="1752600" y="2289414"/>
            <a:ext cx="6400800" cy="369332"/>
          </a:xfrm>
          <a:prstGeom prst="rect">
            <a:avLst/>
          </a:prstGeom>
          <a:noFill/>
        </p:spPr>
        <p:txBody>
          <a:bodyPr wrap="square" rtlCol="0">
            <a:spAutoFit/>
          </a:bodyPr>
          <a:lstStyle/>
          <a:p>
            <a:r>
              <a:rPr lang="en-US" dirty="0"/>
              <a:t>Treat motor as a software object with stop, start, speed, direction</a:t>
            </a:r>
          </a:p>
        </p:txBody>
      </p:sp>
      <p:sp>
        <p:nvSpPr>
          <p:cNvPr id="84" name="TextBox 83">
            <a:extLst>
              <a:ext uri="{FF2B5EF4-FFF2-40B4-BE49-F238E27FC236}">
                <a16:creationId xmlns:a16="http://schemas.microsoft.com/office/drawing/2014/main" id="{B7E18425-CEB3-45C2-BBC2-18E5EB2603D5}"/>
              </a:ext>
            </a:extLst>
          </p:cNvPr>
          <p:cNvSpPr txBox="1"/>
          <p:nvPr/>
        </p:nvSpPr>
        <p:spPr>
          <a:xfrm>
            <a:off x="1752600" y="2886009"/>
            <a:ext cx="7010400" cy="369332"/>
          </a:xfrm>
          <a:prstGeom prst="rect">
            <a:avLst/>
          </a:prstGeom>
          <a:noFill/>
        </p:spPr>
        <p:txBody>
          <a:bodyPr wrap="square" rtlCol="0">
            <a:spAutoFit/>
          </a:bodyPr>
          <a:lstStyle/>
          <a:p>
            <a:r>
              <a:rPr lang="en-US" dirty="0"/>
              <a:t>Treat button and sensor inputs as a software object with debouncing</a:t>
            </a:r>
          </a:p>
        </p:txBody>
      </p:sp>
      <p:sp>
        <p:nvSpPr>
          <p:cNvPr id="85" name="TextBox 84">
            <a:extLst>
              <a:ext uri="{FF2B5EF4-FFF2-40B4-BE49-F238E27FC236}">
                <a16:creationId xmlns:a16="http://schemas.microsoft.com/office/drawing/2014/main" id="{966FF316-3BFD-4456-911F-F1071CA25C7E}"/>
              </a:ext>
            </a:extLst>
          </p:cNvPr>
          <p:cNvSpPr txBox="1"/>
          <p:nvPr/>
        </p:nvSpPr>
        <p:spPr>
          <a:xfrm>
            <a:off x="1752600" y="3378399"/>
            <a:ext cx="7010400" cy="646331"/>
          </a:xfrm>
          <a:prstGeom prst="rect">
            <a:avLst/>
          </a:prstGeom>
          <a:noFill/>
        </p:spPr>
        <p:txBody>
          <a:bodyPr wrap="square" rtlCol="0">
            <a:spAutoFit/>
          </a:bodyPr>
          <a:lstStyle/>
          <a:p>
            <a:r>
              <a:rPr lang="en-US" dirty="0"/>
              <a:t>General purpose timer class … allowing ‘on delay’ and ‘off delay’ but without using the native and dreaded delay() function.</a:t>
            </a:r>
          </a:p>
        </p:txBody>
      </p:sp>
    </p:spTree>
    <p:extLst>
      <p:ext uri="{BB962C8B-B14F-4D97-AF65-F5344CB8AC3E}">
        <p14:creationId xmlns:p14="http://schemas.microsoft.com/office/powerpoint/2010/main" val="456462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E6CE25-34FB-4714-9DAA-1CEAE47154BE}"/>
              </a:ext>
            </a:extLst>
          </p:cNvPr>
          <p:cNvSpPr>
            <a:spLocks noGrp="1"/>
          </p:cNvSpPr>
          <p:nvPr>
            <p:ph type="title"/>
          </p:nvPr>
        </p:nvSpPr>
        <p:spPr>
          <a:xfrm>
            <a:off x="659756" y="2416323"/>
            <a:ext cx="8345486" cy="1021556"/>
          </a:xfrm>
        </p:spPr>
        <p:txBody>
          <a:bodyPr>
            <a:normAutofit fontScale="90000"/>
          </a:bodyPr>
          <a:lstStyle/>
          <a:p>
            <a:r>
              <a:rPr lang="en-US" dirty="0"/>
              <a:t>Ground Work - Types and Structures</a:t>
            </a:r>
          </a:p>
        </p:txBody>
      </p:sp>
      <p:sp>
        <p:nvSpPr>
          <p:cNvPr id="5" name="Text Placeholder 4">
            <a:extLst>
              <a:ext uri="{FF2B5EF4-FFF2-40B4-BE49-F238E27FC236}">
                <a16:creationId xmlns:a16="http://schemas.microsoft.com/office/drawing/2014/main" id="{E0AB60C3-939D-43D0-812C-6CEDD6D880B3}"/>
              </a:ext>
            </a:extLst>
          </p:cNvPr>
          <p:cNvSpPr>
            <a:spLocks noGrp="1"/>
          </p:cNvSpPr>
          <p:nvPr>
            <p:ph type="body" idx="1"/>
          </p:nvPr>
        </p:nvSpPr>
        <p:spPr>
          <a:xfrm>
            <a:off x="685800" y="1276350"/>
            <a:ext cx="7772400" cy="1125140"/>
          </a:xfrm>
        </p:spPr>
        <p:txBody>
          <a:bodyPr/>
          <a:lstStyle/>
          <a:p>
            <a:r>
              <a:rPr lang="en-US" dirty="0"/>
              <a:t>Part 2</a:t>
            </a:r>
          </a:p>
        </p:txBody>
      </p:sp>
    </p:spTree>
    <p:extLst>
      <p:ext uri="{BB962C8B-B14F-4D97-AF65-F5344CB8AC3E}">
        <p14:creationId xmlns:p14="http://schemas.microsoft.com/office/powerpoint/2010/main" val="3972481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Ground Work</a:t>
            </a:r>
          </a:p>
        </p:txBody>
      </p:sp>
      <p:sp>
        <p:nvSpPr>
          <p:cNvPr id="5" name="Content Placeholder 4"/>
          <p:cNvSpPr>
            <a:spLocks noGrp="1"/>
          </p:cNvSpPr>
          <p:nvPr>
            <p:ph idx="1"/>
          </p:nvPr>
        </p:nvSpPr>
        <p:spPr>
          <a:xfrm>
            <a:off x="304064" y="1139762"/>
            <a:ext cx="7392136" cy="3794188"/>
          </a:xfrm>
        </p:spPr>
        <p:txBody>
          <a:bodyPr>
            <a:normAutofit/>
          </a:bodyPr>
          <a:lstStyle/>
          <a:p>
            <a:pPr marL="0" indent="0">
              <a:buNone/>
            </a:pPr>
            <a:r>
              <a:rPr lang="en-US" sz="2400" dirty="0"/>
              <a:t>Variable </a:t>
            </a:r>
            <a:r>
              <a:rPr lang="en-US" sz="2400" b="1" dirty="0"/>
              <a:t>Types</a:t>
            </a:r>
          </a:p>
          <a:p>
            <a:pPr marL="457200" lvl="1">
              <a:spcBef>
                <a:spcPts val="0"/>
              </a:spcBef>
            </a:pPr>
            <a:r>
              <a:rPr lang="en-US" sz="1800" dirty="0"/>
              <a:t>int, bool, string, float, char[]   (and others)</a:t>
            </a:r>
          </a:p>
          <a:p>
            <a:pPr marL="457200" lvl="1">
              <a:spcBef>
                <a:spcPts val="0"/>
              </a:spcBef>
            </a:pPr>
            <a:r>
              <a:rPr lang="en-US" sz="1800" dirty="0"/>
              <a:t>Underneath all of these it is just bits and bytes of binary code</a:t>
            </a:r>
          </a:p>
          <a:p>
            <a:pPr marL="457200" lvl="1">
              <a:spcBef>
                <a:spcPts val="0"/>
              </a:spcBef>
            </a:pPr>
            <a:r>
              <a:rPr lang="en-US" sz="1800" dirty="0"/>
              <a:t>When we declare a type we tell the compiler how to interpret the binary</a:t>
            </a:r>
          </a:p>
          <a:p>
            <a:pPr marL="457200" lvl="1">
              <a:spcBef>
                <a:spcPts val="0"/>
              </a:spcBef>
            </a:pPr>
            <a:endParaRPr lang="en-US" sz="1800" dirty="0"/>
          </a:p>
          <a:p>
            <a:pPr marL="457200" lvl="1">
              <a:spcBef>
                <a:spcPts val="0"/>
              </a:spcBef>
            </a:pPr>
            <a:r>
              <a:rPr lang="en-US" sz="1800" dirty="0"/>
              <a:t>This is ‘bread and butter’ for programming in Arduino (and C++) </a:t>
            </a:r>
          </a:p>
          <a:p>
            <a:pPr marL="457200" lvl="1">
              <a:spcBef>
                <a:spcPts val="0"/>
              </a:spcBef>
            </a:pPr>
            <a:endParaRPr lang="en-US" sz="1800" dirty="0"/>
          </a:p>
          <a:p>
            <a:pPr marL="685800" lvl="1" indent="0">
              <a:spcBef>
                <a:spcPts val="0"/>
              </a:spcBef>
              <a:buNone/>
            </a:pPr>
            <a:r>
              <a:rPr lang="en-US" sz="1400" b="1" dirty="0">
                <a:solidFill>
                  <a:srgbClr val="0066FF"/>
                </a:solidFill>
                <a:latin typeface="Courier New" panose="02070309020205020404" pitchFamily="49" charset="0"/>
                <a:cs typeface="Courier New" panose="02070309020205020404" pitchFamily="49" charset="0"/>
              </a:rPr>
              <a:t>int</a:t>
            </a:r>
            <a:r>
              <a:rPr lang="en-US" sz="1400" dirty="0">
                <a:solidFill>
                  <a:srgbClr val="0066FF"/>
                </a:solidFill>
                <a:latin typeface="Courier New" panose="02070309020205020404" pitchFamily="49" charset="0"/>
                <a:cs typeface="Courier New" panose="02070309020205020404" pitchFamily="49" charset="0"/>
              </a:rPr>
              <a:t> x = 5;                     // normally a 16 bit integer</a:t>
            </a:r>
          </a:p>
          <a:p>
            <a:pPr marL="685800" lvl="1" indent="0">
              <a:spcBef>
                <a:spcPts val="0"/>
              </a:spcBef>
              <a:buNone/>
            </a:pPr>
            <a:r>
              <a:rPr lang="en-US" sz="1400" b="1" dirty="0">
                <a:solidFill>
                  <a:srgbClr val="0066FF"/>
                </a:solidFill>
                <a:latin typeface="Courier New" panose="02070309020205020404" pitchFamily="49" charset="0"/>
                <a:cs typeface="Courier New" panose="02070309020205020404" pitchFamily="49" charset="0"/>
              </a:rPr>
              <a:t>bool</a:t>
            </a:r>
            <a:r>
              <a:rPr lang="en-US" sz="1400" dirty="0">
                <a:solidFill>
                  <a:srgbClr val="0066FF"/>
                </a:solidFill>
                <a:latin typeface="Courier New" panose="02070309020205020404" pitchFamily="49" charset="0"/>
                <a:cs typeface="Courier New" panose="02070309020205020404" pitchFamily="49" charset="0"/>
              </a:rPr>
              <a:t> </a:t>
            </a:r>
            <a:r>
              <a:rPr lang="en-US" sz="1400" dirty="0" err="1">
                <a:solidFill>
                  <a:srgbClr val="0066FF"/>
                </a:solidFill>
                <a:latin typeface="Courier New" panose="02070309020205020404" pitchFamily="49" charset="0"/>
                <a:cs typeface="Courier New" panose="02070309020205020404" pitchFamily="49" charset="0"/>
              </a:rPr>
              <a:t>isPlaying</a:t>
            </a:r>
            <a:r>
              <a:rPr lang="en-US" sz="1400" dirty="0">
                <a:solidFill>
                  <a:srgbClr val="0066FF"/>
                </a:solidFill>
                <a:latin typeface="Courier New" panose="02070309020205020404" pitchFamily="49" charset="0"/>
                <a:cs typeface="Courier New" panose="02070309020205020404" pitchFamily="49" charset="0"/>
              </a:rPr>
              <a:t> = false;        // a Boolean is true/false</a:t>
            </a:r>
          </a:p>
          <a:p>
            <a:pPr marL="685800" lvl="1" indent="0">
              <a:spcBef>
                <a:spcPts val="0"/>
              </a:spcBef>
              <a:buNone/>
            </a:pPr>
            <a:r>
              <a:rPr lang="en-US" sz="1400" b="1" dirty="0">
                <a:solidFill>
                  <a:srgbClr val="0066FF"/>
                </a:solidFill>
                <a:latin typeface="Courier New" panose="02070309020205020404" pitchFamily="49" charset="0"/>
                <a:cs typeface="Courier New" panose="02070309020205020404" pitchFamily="49" charset="0"/>
              </a:rPr>
              <a:t>String</a:t>
            </a:r>
            <a:r>
              <a:rPr lang="en-US" sz="1400" dirty="0">
                <a:solidFill>
                  <a:srgbClr val="0066FF"/>
                </a:solidFill>
                <a:latin typeface="Courier New" panose="02070309020205020404" pitchFamily="49" charset="0"/>
                <a:cs typeface="Courier New" panose="02070309020205020404" pitchFamily="49" charset="0"/>
              </a:rPr>
              <a:t> </a:t>
            </a:r>
            <a:r>
              <a:rPr lang="en-US" sz="1400" dirty="0" err="1">
                <a:solidFill>
                  <a:srgbClr val="0066FF"/>
                </a:solidFill>
                <a:latin typeface="Courier New" panose="02070309020205020404" pitchFamily="49" charset="0"/>
                <a:cs typeface="Courier New" panose="02070309020205020404" pitchFamily="49" charset="0"/>
              </a:rPr>
              <a:t>fname</a:t>
            </a:r>
            <a:r>
              <a:rPr lang="en-US" sz="1400" dirty="0">
                <a:solidFill>
                  <a:srgbClr val="0066FF"/>
                </a:solidFill>
                <a:latin typeface="Courier New" panose="02070309020205020404" pitchFamily="49" charset="0"/>
                <a:cs typeface="Courier New" panose="02070309020205020404" pitchFamily="49" charset="0"/>
              </a:rPr>
              <a:t> = “Fred”;         // a string represents text</a:t>
            </a:r>
          </a:p>
          <a:p>
            <a:pPr marL="171450" lvl="1" indent="0">
              <a:spcBef>
                <a:spcPts val="0"/>
              </a:spcBef>
              <a:buNone/>
            </a:pPr>
            <a:endParaRPr lang="en-US" sz="1800" dirty="0"/>
          </a:p>
          <a:p>
            <a:pPr marL="457200" lvl="1">
              <a:spcBef>
                <a:spcPts val="0"/>
              </a:spcBef>
            </a:pPr>
            <a:endParaRPr lang="en-US" sz="1800" dirty="0"/>
          </a:p>
          <a:p>
            <a:pPr marL="0" indent="0">
              <a:buNone/>
            </a:pPr>
            <a:endParaRPr lang="en-US" sz="2400" dirty="0"/>
          </a:p>
          <a:p>
            <a:pPr marL="0" indent="0">
              <a:buNone/>
            </a:pPr>
            <a:endParaRPr lang="en-US" sz="2400" dirty="0"/>
          </a:p>
        </p:txBody>
      </p:sp>
      <p:pic>
        <p:nvPicPr>
          <p:cNvPr id="6" name="Picture 5">
            <a:extLst>
              <a:ext uri="{FF2B5EF4-FFF2-40B4-BE49-F238E27FC236}">
                <a16:creationId xmlns:a16="http://schemas.microsoft.com/office/drawing/2014/main" id="{9765B5E1-D501-4FB5-903E-12C3DF9EB7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4583336"/>
            <a:ext cx="1028700" cy="457771"/>
          </a:xfrm>
          <a:prstGeom prst="rect">
            <a:avLst/>
          </a:prstGeom>
        </p:spPr>
      </p:pic>
    </p:spTree>
    <p:extLst>
      <p:ext uri="{BB962C8B-B14F-4D97-AF65-F5344CB8AC3E}">
        <p14:creationId xmlns:p14="http://schemas.microsoft.com/office/powerpoint/2010/main" val="11016338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161924-software-development-template-16x9.pptx" id="{D29C7D62-FF9B-42DB-B3F3-E43E95488BC2}" vid="{0ED04EA4-AC88-4EA6-80F4-BC371EFF9CAC}"/>
    </a:ext>
  </a:ext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2" id="{4DD37973-5B31-4A12-B2A3-381F812EF5B4}" vid="{05C0D6A1-2EC7-4C38-A5D0-2E59927C1D57}"/>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161924-software-development-template-16x9</Template>
  <TotalTime>1490</TotalTime>
  <Words>5483</Words>
  <Application>Microsoft Office PowerPoint</Application>
  <PresentationFormat>On-screen Show (16:9)</PresentationFormat>
  <Paragraphs>674</Paragraphs>
  <Slides>49</Slides>
  <Notes>30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49</vt:i4>
      </vt:variant>
    </vt:vector>
  </HeadingPairs>
  <TitlesOfParts>
    <vt:vector size="58" baseType="lpstr">
      <vt:lpstr>Arial</vt:lpstr>
      <vt:lpstr>Calibri</vt:lpstr>
      <vt:lpstr>Calibri Light</vt:lpstr>
      <vt:lpstr>Courier New</vt:lpstr>
      <vt:lpstr>Symbol</vt:lpstr>
      <vt:lpstr>Wingdings</vt:lpstr>
      <vt:lpstr>Office Theme</vt:lpstr>
      <vt:lpstr>Default Design</vt:lpstr>
      <vt:lpstr>1_Office Theme</vt:lpstr>
      <vt:lpstr>Arduino Class Programming with Examples</vt:lpstr>
      <vt:lpstr>Agenda</vt:lpstr>
      <vt:lpstr>Motivation</vt:lpstr>
      <vt:lpstr>My Motivation</vt:lpstr>
      <vt:lpstr>My Motivation</vt:lpstr>
      <vt:lpstr>Turntable HW Block Diagram</vt:lpstr>
      <vt:lpstr>Turntable SW Classes and Usage</vt:lpstr>
      <vt:lpstr>Ground Work - Types and Structures</vt:lpstr>
      <vt:lpstr>Ground Work</vt:lpstr>
      <vt:lpstr>Types and Structures</vt:lpstr>
      <vt:lpstr>Types and Structures</vt:lpstr>
      <vt:lpstr>Basic Concepts - What is a Class ? - How does it work?</vt:lpstr>
      <vt:lpstr>New Concept: A software Class</vt:lpstr>
      <vt:lpstr>A Software Class</vt:lpstr>
      <vt:lpstr>Basic Concepts</vt:lpstr>
      <vt:lpstr>LED2 is just an Example (We could be talking about a servo class)</vt:lpstr>
      <vt:lpstr>Sample Code Fragments </vt:lpstr>
      <vt:lpstr>Going a little Deeper</vt:lpstr>
      <vt:lpstr>Going a little Deeper</vt:lpstr>
      <vt:lpstr>A peek Under the Covers : The Constructor</vt:lpstr>
      <vt:lpstr>A peek Under the Covers : the on() property</vt:lpstr>
      <vt:lpstr>PowerPoint Presentation</vt:lpstr>
      <vt:lpstr>Example Code </vt:lpstr>
      <vt:lpstr>Side discussion - File Locations</vt:lpstr>
      <vt:lpstr>File Locations</vt:lpstr>
      <vt:lpstr>The Header File</vt:lpstr>
      <vt:lpstr>The C++ part</vt:lpstr>
      <vt:lpstr>In your Main Program</vt:lpstr>
      <vt:lpstr>Summary: How it all works together</vt:lpstr>
      <vt:lpstr>Why use a Class? </vt:lpstr>
      <vt:lpstr>Why use a Class?</vt:lpstr>
      <vt:lpstr>The Key Points</vt:lpstr>
      <vt:lpstr>PowerPoint Presentation</vt:lpstr>
      <vt:lpstr>Inspecting the LED2 Class in detail  </vt:lpstr>
      <vt:lpstr>The full Led2 class</vt:lpstr>
      <vt:lpstr>Live Demo Time</vt:lpstr>
      <vt:lpstr>Going deeper with a code review….</vt:lpstr>
      <vt:lpstr>Recap</vt:lpstr>
      <vt:lpstr>PowerPoint Presentation</vt:lpstr>
      <vt:lpstr>Backup Material  </vt:lpstr>
      <vt:lpstr>Some More Examples  (+ Inspecting Class Programming)</vt:lpstr>
      <vt:lpstr>Ground Work – Types and Structures</vt:lpstr>
      <vt:lpstr>Why Not use a Class?</vt:lpstr>
      <vt:lpstr>Lessons Learned</vt:lpstr>
      <vt:lpstr>LED2.H</vt:lpstr>
      <vt:lpstr>LED2.CPP  (1/3)</vt:lpstr>
      <vt:lpstr>LED2.CPP  (2/3)</vt:lpstr>
      <vt:lpstr>LED2.CPP  (3/3)</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Arduino Class Usage and Programming</dc:title>
  <dc:creator>Alan Lomax</dc:creator>
  <cp:lastModifiedBy>Alan Lomax</cp:lastModifiedBy>
  <cp:revision>53</cp:revision>
  <dcterms:created xsi:type="dcterms:W3CDTF">2021-08-19T02:00:20Z</dcterms:created>
  <dcterms:modified xsi:type="dcterms:W3CDTF">2021-12-02T21:49:38Z</dcterms:modified>
</cp:coreProperties>
</file>

<file path=docProps/thumbnail.jpeg>
</file>